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32"/>
  </p:notesMasterIdLst>
  <p:sldIdLst>
    <p:sldId id="265" r:id="rId2"/>
    <p:sldId id="913" r:id="rId3"/>
    <p:sldId id="1241" r:id="rId4"/>
    <p:sldId id="1321" r:id="rId5"/>
    <p:sldId id="1324" r:id="rId6"/>
    <p:sldId id="914" r:id="rId7"/>
    <p:sldId id="915" r:id="rId8"/>
    <p:sldId id="916" r:id="rId9"/>
    <p:sldId id="917" r:id="rId10"/>
    <p:sldId id="918" r:id="rId11"/>
    <p:sldId id="919" r:id="rId12"/>
    <p:sldId id="920" r:id="rId13"/>
    <p:sldId id="1322" r:id="rId14"/>
    <p:sldId id="921" r:id="rId15"/>
    <p:sldId id="922" r:id="rId16"/>
    <p:sldId id="924" r:id="rId17"/>
    <p:sldId id="1288" r:id="rId18"/>
    <p:sldId id="925" r:id="rId19"/>
    <p:sldId id="926" r:id="rId20"/>
    <p:sldId id="927" r:id="rId21"/>
    <p:sldId id="928" r:id="rId22"/>
    <p:sldId id="929" r:id="rId23"/>
    <p:sldId id="930" r:id="rId24"/>
    <p:sldId id="931" r:id="rId25"/>
    <p:sldId id="1173" r:id="rId26"/>
    <p:sldId id="1242" r:id="rId27"/>
    <p:sldId id="933" r:id="rId28"/>
    <p:sldId id="1185" r:id="rId29"/>
    <p:sldId id="934" r:id="rId30"/>
    <p:sldId id="1244" r:id="rId31"/>
    <p:sldId id="1245" r:id="rId32"/>
    <p:sldId id="1246" r:id="rId33"/>
    <p:sldId id="1247" r:id="rId34"/>
    <p:sldId id="1248" r:id="rId35"/>
    <p:sldId id="1249" r:id="rId36"/>
    <p:sldId id="1250" r:id="rId37"/>
    <p:sldId id="1251" r:id="rId38"/>
    <p:sldId id="1261" r:id="rId39"/>
    <p:sldId id="1258" r:id="rId40"/>
    <p:sldId id="1259" r:id="rId41"/>
    <p:sldId id="1260" r:id="rId42"/>
    <p:sldId id="1257" r:id="rId43"/>
    <p:sldId id="1323" r:id="rId44"/>
    <p:sldId id="1174" r:id="rId45"/>
    <p:sldId id="1175" r:id="rId46"/>
    <p:sldId id="1176" r:id="rId47"/>
    <p:sldId id="1177" r:id="rId48"/>
    <p:sldId id="1178" r:id="rId49"/>
    <p:sldId id="1180" r:id="rId50"/>
    <p:sldId id="1181" r:id="rId51"/>
    <p:sldId id="1243" r:id="rId52"/>
    <p:sldId id="1289" r:id="rId53"/>
    <p:sldId id="1182" r:id="rId54"/>
    <p:sldId id="1183" r:id="rId55"/>
    <p:sldId id="1184" r:id="rId56"/>
    <p:sldId id="1263" r:id="rId57"/>
    <p:sldId id="1267" r:id="rId58"/>
    <p:sldId id="1270" r:id="rId59"/>
    <p:sldId id="1271" r:id="rId60"/>
    <p:sldId id="1272" r:id="rId61"/>
    <p:sldId id="1293" r:id="rId62"/>
    <p:sldId id="1297" r:id="rId63"/>
    <p:sldId id="1298" r:id="rId64"/>
    <p:sldId id="1299" r:id="rId65"/>
    <p:sldId id="1300" r:id="rId66"/>
    <p:sldId id="1301" r:id="rId67"/>
    <p:sldId id="1294" r:id="rId68"/>
    <p:sldId id="1276" r:id="rId69"/>
    <p:sldId id="1277" r:id="rId70"/>
    <p:sldId id="1278" r:id="rId71"/>
    <p:sldId id="1279" r:id="rId72"/>
    <p:sldId id="1280" r:id="rId73"/>
    <p:sldId id="1281" r:id="rId74"/>
    <p:sldId id="1282" r:id="rId75"/>
    <p:sldId id="1283" r:id="rId76"/>
    <p:sldId id="1284" r:id="rId77"/>
    <p:sldId id="1292" r:id="rId78"/>
    <p:sldId id="1086" r:id="rId79"/>
    <p:sldId id="954" r:id="rId80"/>
    <p:sldId id="955" r:id="rId81"/>
    <p:sldId id="956" r:id="rId82"/>
    <p:sldId id="957" r:id="rId83"/>
    <p:sldId id="1158" r:id="rId84"/>
    <p:sldId id="1163" r:id="rId85"/>
    <p:sldId id="959" r:id="rId86"/>
    <p:sldId id="960" r:id="rId87"/>
    <p:sldId id="961" r:id="rId88"/>
    <p:sldId id="1159" r:id="rId89"/>
    <p:sldId id="1160" r:id="rId90"/>
    <p:sldId id="962" r:id="rId91"/>
    <p:sldId id="1302" r:id="rId92"/>
    <p:sldId id="963" r:id="rId93"/>
    <p:sldId id="964" r:id="rId94"/>
    <p:sldId id="965" r:id="rId95"/>
    <p:sldId id="966" r:id="rId96"/>
    <p:sldId id="967" r:id="rId97"/>
    <p:sldId id="968" r:id="rId98"/>
    <p:sldId id="969" r:id="rId99"/>
    <p:sldId id="971" r:id="rId100"/>
    <p:sldId id="1162" r:id="rId101"/>
    <p:sldId id="1097" r:id="rId102"/>
    <p:sldId id="1190" r:id="rId103"/>
    <p:sldId id="1303" r:id="rId104"/>
    <p:sldId id="1192" r:id="rId105"/>
    <p:sldId id="1193" r:id="rId106"/>
    <p:sldId id="1304" r:id="rId107"/>
    <p:sldId id="1305" r:id="rId108"/>
    <p:sldId id="1306" r:id="rId109"/>
    <p:sldId id="1307" r:id="rId110"/>
    <p:sldId id="1311" r:id="rId111"/>
    <p:sldId id="1308" r:id="rId112"/>
    <p:sldId id="1309" r:id="rId113"/>
    <p:sldId id="1310" r:id="rId114"/>
    <p:sldId id="1201" r:id="rId115"/>
    <p:sldId id="1202" r:id="rId116"/>
    <p:sldId id="1204" r:id="rId117"/>
    <p:sldId id="1312" r:id="rId118"/>
    <p:sldId id="1318" r:id="rId119"/>
    <p:sldId id="1315" r:id="rId120"/>
    <p:sldId id="1320" r:id="rId121"/>
    <p:sldId id="1316" r:id="rId122"/>
    <p:sldId id="1205" r:id="rId123"/>
    <p:sldId id="1206" r:id="rId124"/>
    <p:sldId id="1207" r:id="rId125"/>
    <p:sldId id="1208" r:id="rId126"/>
    <p:sldId id="1209" r:id="rId127"/>
    <p:sldId id="1213" r:id="rId128"/>
    <p:sldId id="1210" r:id="rId129"/>
    <p:sldId id="1211" r:id="rId130"/>
    <p:sldId id="1212" r:id="rId131"/>
  </p:sldIdLst>
  <p:sldSz cx="9144000" cy="6858000" type="screen4x3"/>
  <p:notesSz cx="6858000" cy="9144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EAEAEA"/>
    <a:srgbClr val="DDDDDD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878" autoAdjust="0"/>
  </p:normalViewPr>
  <p:slideViewPr>
    <p:cSldViewPr>
      <p:cViewPr varScale="1">
        <p:scale>
          <a:sx n="120" d="100"/>
          <a:sy n="120" d="100"/>
        </p:scale>
        <p:origin x="270" y="10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EDD478A-EB14-475E-BF74-0FD4BD9320BC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94211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02403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04451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5913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10595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12643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14691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39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</a:rPr>
              <a:t>Initial order!</a:t>
            </a:r>
          </a:p>
          <a:p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</a:rPr>
              <a:t>Additional measure to avoid overfitting: upper limit for the number of parents of each node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18787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228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02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249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02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02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02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u-HU" altLang="hu-HU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hu-HU" altLang="hu-HU"/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DE" altLang="hu-HU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6554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855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439381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4335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Text Box 2"/>
          <p:cNvSpPr txBox="1">
            <a:spLocks noChangeArrowheads="1"/>
          </p:cNvSpPr>
          <p:nvPr/>
        </p:nvSpPr>
        <p:spPr bwMode="auto">
          <a:xfrm>
            <a:off x="1177925" y="685800"/>
            <a:ext cx="4500563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type="body"/>
          </p:nvPr>
        </p:nvSpPr>
        <p:spPr>
          <a:xfrm>
            <a:off x="685800" y="4344988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ln/>
        </p:spPr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4344988"/>
            <a:ext cx="5486400" cy="41132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2AA9C709-430F-4B6A-95D7-FFA0367F7039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47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</a:pPr>
            <a:fld id="{F4D0BC76-C29B-45A2-9E87-85C18D2BC6FD}" type="slidenum">
              <a:rPr lang="en-US" altLang="en-US">
                <a:latin typeface="Times New Roman" panose="02020603050405020304" pitchFamily="18" charset="0"/>
              </a:rPr>
              <a:pPr algn="r">
                <a:spcBef>
                  <a:spcPct val="0"/>
                </a:spcBef>
              </a:pPr>
              <a:t>49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hu-HU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90115" name="Text Box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</a:rPr>
              <a:t>Probability estimates are often more useful than plain predictions</a:t>
            </a:r>
          </a:p>
          <a:p>
            <a:r>
              <a:rPr lang="de-DE" altLang="en-US">
                <a:latin typeface="Arial" panose="020B0604020202020204" pitchFamily="34" charset="0"/>
                <a:cs typeface="Arial" panose="020B0604020202020204" pitchFamily="34" charset="0"/>
              </a:rPr>
              <a:t>Ranking, expected cost…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Text Box 2"/>
          <p:cNvSpPr txBox="1">
            <a:spLocks noChangeArrowheads="1"/>
          </p:cNvSpPr>
          <p:nvPr/>
        </p:nvSpPr>
        <p:spPr bwMode="auto">
          <a:xfrm>
            <a:off x="1073150" y="654050"/>
            <a:ext cx="4292600" cy="32686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en-GB" altLang="en-US" sz="1800"/>
          </a:p>
        </p:txBody>
      </p:sp>
      <p:sp>
        <p:nvSpPr>
          <p:cNvPr id="92163" name="Rectangle 3"/>
          <p:cNvSpPr>
            <a:spLocks noGrp="1" noChangeArrowheads="1"/>
          </p:cNvSpPr>
          <p:nvPr>
            <p:ph type="body"/>
          </p:nvPr>
        </p:nvSpPr>
        <p:spPr>
          <a:xfrm>
            <a:off x="858838" y="4141788"/>
            <a:ext cx="4721225" cy="39227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hu-HU"/>
              <a:t>Alcím mintájának szerkesztése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36CB06-A82E-4484-A849-8E6528D6FA90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2966139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070978-22DC-4A40-B2D2-F770655F86D3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082302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5984A6-0531-4EAB-B7A1-6A95EC583E90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314669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000066"/>
                </a:solidFill>
              </a:defRPr>
            </a:lvl1pPr>
          </a:lstStyle>
          <a:p>
            <a:pPr>
              <a:defRPr/>
            </a:pPr>
            <a:fld id="{01C180D3-94E6-4BC1-957B-91830F9C2A2A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1993195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72922A5-5546-453A-8E69-B26A0A0AD1BB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3883108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90B7B9-E3AB-451D-A424-EB25DDF3E11D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1508462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B108B1-A9AD-4FBC-9E52-C9227C0C5872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16347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05C83C-75FD-4B79-AF6B-0F4E7106AD99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1878621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1CD00C-5481-4C21-BB28-35D54844754D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1171948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F3BC3-28F4-43C6-88A6-62B4226E53DF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35037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hu-HU" noProof="0"/>
          </a:p>
        </p:txBody>
      </p:sp>
      <p:sp>
        <p:nvSpPr>
          <p:cNvPr id="4" name="Szöveg hely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EA42B-DCD4-4766-B1CA-992B7ABC7568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1125923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Titelmasterformat durch Klicken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CCB55E48-25DF-4F2C-96ED-A6378D2357C4}" type="slidenum">
              <a:rPr lang="de-DE" altLang="hu-HU"/>
              <a:pPr>
                <a:defRPr/>
              </a:pPr>
              <a:t>‹#›</a:t>
            </a:fld>
            <a:endParaRPr lang="de-DE" altLang="hu-H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83" r:id="rId1"/>
    <p:sldLayoutId id="2147484493" r:id="rId2"/>
    <p:sldLayoutId id="2147484484" r:id="rId3"/>
    <p:sldLayoutId id="2147484485" r:id="rId4"/>
    <p:sldLayoutId id="2147484486" r:id="rId5"/>
    <p:sldLayoutId id="2147484487" r:id="rId6"/>
    <p:sldLayoutId id="2147484488" r:id="rId7"/>
    <p:sldLayoutId id="2147484489" r:id="rId8"/>
    <p:sldLayoutId id="2147484490" r:id="rId9"/>
    <p:sldLayoutId id="2147484491" r:id="rId10"/>
    <p:sldLayoutId id="2147484492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rgbClr val="FF0000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rgbClr val="000066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rgbClr val="000066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000066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000066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gif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6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7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22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3.em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liCbRZPrZA" TargetMode="External"/><Relationship Id="rId4" Type="http://schemas.openxmlformats.org/officeDocument/2006/relationships/image" Target="../media/image51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hyperlink" Target="https://stats.stackexchange.com/questions/18030/how-to-select-kernel-for-svm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wmf"/><Relationship Id="rId5" Type="http://schemas.openxmlformats.org/officeDocument/2006/relationships/image" Target="../media/image55.wmf"/><Relationship Id="rId4" Type="http://schemas.openxmlformats.org/officeDocument/2006/relationships/image" Target="../media/image54.w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youtu.be/_PwhiWxHK8o?t=2779" TargetMode="Externa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61.emf"/><Relationship Id="rId4" Type="http://schemas.openxmlformats.org/officeDocument/2006/relationships/oleObject" Target="../embeddings/oleObject6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6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62.emf"/><Relationship Id="rId4" Type="http://schemas.openxmlformats.org/officeDocument/2006/relationships/oleObject" Target="../embeddings/oleObject7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ím 1"/>
          <p:cNvSpPr>
            <a:spLocks noGrp="1"/>
          </p:cNvSpPr>
          <p:nvPr>
            <p:ph type="ctrTitle"/>
          </p:nvPr>
        </p:nvSpPr>
        <p:spPr>
          <a:xfrm>
            <a:off x="709613" y="955675"/>
            <a:ext cx="7772400" cy="2617788"/>
          </a:xfrm>
        </p:spPr>
        <p:txBody>
          <a:bodyPr/>
          <a:lstStyle/>
          <a:p>
            <a:pPr eaLnBrk="1" hangingPunct="1"/>
            <a:r>
              <a:rPr lang="hu-HU" altLang="en-US"/>
              <a:t>DM &amp; ML</a:t>
            </a:r>
            <a:br>
              <a:rPr lang="hu-HU" altLang="en-US"/>
            </a:br>
            <a:r>
              <a:rPr lang="hu-HU" altLang="en-US"/>
              <a:t>Industrial Strength Algorithms</a:t>
            </a:r>
            <a:endParaRPr lang="en-US" altLang="en-US"/>
          </a:p>
        </p:txBody>
      </p:sp>
      <p:pic>
        <p:nvPicPr>
          <p:cNvPr id="5" name="Picture 6" descr="C:\Documents and Settings\Revan\Dokumentumok\Képek\ITK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66148"/>
            <a:ext cx="541075" cy="1130604"/>
          </a:xfrm>
          <a:prstGeom prst="rect">
            <a:avLst/>
          </a:prstGeom>
          <a:noFill/>
          <a:effectLst>
            <a:reflection blurRad="6350" endPos="0" dir="5400000" sy="-100000" algn="bl" rotWithShape="0"/>
          </a:effectLst>
        </p:spPr>
      </p:pic>
      <p:sp>
        <p:nvSpPr>
          <p:cNvPr id="4100" name="Alcím 2"/>
          <p:cNvSpPr>
            <a:spLocks noGrp="1"/>
          </p:cNvSpPr>
          <p:nvPr>
            <p:ph type="subTitle" idx="1"/>
          </p:nvPr>
        </p:nvSpPr>
        <p:spPr>
          <a:xfrm>
            <a:off x="3203575" y="3716338"/>
            <a:ext cx="3328988" cy="1839912"/>
          </a:xfrm>
        </p:spPr>
        <p:txBody>
          <a:bodyPr/>
          <a:lstStyle/>
          <a:p>
            <a:pPr eaLnBrk="1" hangingPunct="1"/>
            <a:r>
              <a:rPr lang="en-GB" altLang="hu-HU" sz="2000" b="1"/>
              <a:t>Gergely Lukács </a:t>
            </a:r>
          </a:p>
          <a:p>
            <a:pPr eaLnBrk="1" hangingPunct="1"/>
            <a:r>
              <a:rPr lang="en-GB" altLang="hu-HU" sz="1600"/>
              <a:t>P</a:t>
            </a:r>
            <a:r>
              <a:rPr lang="hu-HU" altLang="hu-HU" sz="1600"/>
              <a:t>ázmány Péter</a:t>
            </a:r>
            <a:r>
              <a:rPr lang="en-GB" altLang="hu-HU" sz="1600"/>
              <a:t> Catholic University</a:t>
            </a:r>
          </a:p>
          <a:p>
            <a:pPr eaLnBrk="1" hangingPunct="1"/>
            <a:r>
              <a:rPr lang="en-GB" altLang="hu-HU" sz="1600"/>
              <a:t>Faculty of Information Technology</a:t>
            </a:r>
            <a:r>
              <a:rPr lang="hu-HU" altLang="hu-HU" sz="1600"/>
              <a:t> and Bionics</a:t>
            </a:r>
            <a:endParaRPr lang="en-GB" altLang="hu-HU" sz="1600"/>
          </a:p>
          <a:p>
            <a:pPr eaLnBrk="1" hangingPunct="1"/>
            <a:r>
              <a:rPr lang="en-GB" altLang="hu-HU" sz="1600"/>
              <a:t>Budapest, Hungary</a:t>
            </a:r>
          </a:p>
          <a:p>
            <a:pPr eaLnBrk="1" hangingPunct="1"/>
            <a:r>
              <a:rPr lang="en-GB" altLang="hu-HU" sz="1600"/>
              <a:t>lukacs@itk.ppke.hu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/>
              <a:t>(</a:t>
            </a:r>
            <a:r>
              <a:rPr lang="en-US" altLang="en-US"/>
              <a:t>Numeric attributes: </a:t>
            </a:r>
            <a:br>
              <a:rPr lang="hu-HU" altLang="en-US"/>
            </a:br>
            <a:r>
              <a:rPr lang="en-US" altLang="en-US"/>
              <a:t>efficient execution</a:t>
            </a:r>
            <a:r>
              <a:rPr lang="hu-HU" altLang="en-US"/>
              <a:t>)</a:t>
            </a:r>
            <a:endParaRPr lang="en-US" altLang="en-US"/>
          </a:p>
        </p:txBody>
      </p:sp>
      <p:sp>
        <p:nvSpPr>
          <p:cNvPr id="122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en-US" altLang="en-US" sz="2600"/>
              <a:t>Instances need to be sorted according to the values of the numeric attribute considered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All split points can be evaluated in one pass!</a:t>
            </a:r>
            <a:endParaRPr lang="en-AU" altLang="en-US" sz="2600"/>
          </a:p>
          <a:p>
            <a:pPr eaLnBrk="1" hangingPunct="1">
              <a:buClr>
                <a:srgbClr val="000066"/>
              </a:buClr>
            </a:pPr>
            <a:endParaRPr lang="hu-HU" altLang="en-US" sz="2600"/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Does </a:t>
            </a:r>
            <a:r>
              <a:rPr lang="hu-HU" altLang="en-US" sz="2600"/>
              <a:t>sorting have </a:t>
            </a:r>
            <a:r>
              <a:rPr lang="en-US" altLang="en-US" sz="2600"/>
              <a:t>to be repeated at each node?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No! Sort order from parent node can be used to derive sort order for children</a:t>
            </a:r>
          </a:p>
          <a:p>
            <a:pPr lvl="1" eaLnBrk="1" hangingPunct="1">
              <a:buClr>
                <a:srgbClr val="000066"/>
              </a:buClr>
            </a:pPr>
            <a:r>
              <a:rPr lang="en-US" altLang="en-US" sz="2600"/>
              <a:t>Only drawback: need to create and store an array of sorted indices for each numeric attribute </a:t>
            </a:r>
            <a:endParaRPr lang="en-AU" altLang="en-US" sz="2600"/>
          </a:p>
        </p:txBody>
      </p:sp>
      <p:sp>
        <p:nvSpPr>
          <p:cNvPr id="12292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5A4C0D2-EB83-481F-8E7B-8D722E7F7F1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4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0703AC4D-B68F-470B-9AFE-7525938E8114}" type="slidenum">
              <a:rPr lang="en-US" altLang="en-US" sz="1400" smtClean="0">
                <a:solidFill>
                  <a:schemeClr val="tx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100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12390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533400"/>
            <a:ext cx="4240212" cy="11461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/>
              <a:t>(</a:t>
            </a:r>
            <a:r>
              <a:rPr lang="en-US" altLang="en-US"/>
              <a:t>AD tree example</a:t>
            </a:r>
            <a:r>
              <a:rPr lang="hu-HU" altLang="en-US"/>
              <a:t>)</a:t>
            </a:r>
            <a:endParaRPr lang="en-US" altLang="en-US"/>
          </a:p>
        </p:txBody>
      </p:sp>
      <p:pic>
        <p:nvPicPr>
          <p:cNvPr id="12390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5963"/>
            <a:ext cx="9144000" cy="44942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90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0888" y="65088"/>
            <a:ext cx="4425950" cy="183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3910" name="Text Box 5"/>
          <p:cNvSpPr txBox="1">
            <a:spLocks noChangeArrowheads="1"/>
          </p:cNvSpPr>
          <p:nvPr/>
        </p:nvSpPr>
        <p:spPr bwMode="auto">
          <a:xfrm>
            <a:off x="4556125" y="-34925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911" name="Text Box 6"/>
          <p:cNvSpPr txBox="1">
            <a:spLocks noChangeArrowheads="1"/>
          </p:cNvSpPr>
          <p:nvPr/>
        </p:nvSpPr>
        <p:spPr bwMode="auto">
          <a:xfrm>
            <a:off x="5638800" y="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3912" name="Text Box 7"/>
          <p:cNvSpPr txBox="1">
            <a:spLocks noChangeArrowheads="1"/>
          </p:cNvSpPr>
          <p:nvPr/>
        </p:nvSpPr>
        <p:spPr bwMode="auto">
          <a:xfrm>
            <a:off x="6781800" y="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913" name="Text Box 8"/>
          <p:cNvSpPr txBox="1">
            <a:spLocks noChangeArrowheads="1"/>
          </p:cNvSpPr>
          <p:nvPr/>
        </p:nvSpPr>
        <p:spPr bwMode="auto">
          <a:xfrm>
            <a:off x="4800600" y="20574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123914" name="Text Box 9"/>
          <p:cNvSpPr txBox="1">
            <a:spLocks noChangeArrowheads="1"/>
          </p:cNvSpPr>
          <p:nvPr/>
        </p:nvSpPr>
        <p:spPr bwMode="auto">
          <a:xfrm>
            <a:off x="2514600" y="3429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123915" name="Text Box 10"/>
          <p:cNvSpPr txBox="1">
            <a:spLocks noChangeArrowheads="1"/>
          </p:cNvSpPr>
          <p:nvPr/>
        </p:nvSpPr>
        <p:spPr bwMode="auto">
          <a:xfrm>
            <a:off x="4800600" y="3429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3916" name="Text Box 11"/>
          <p:cNvSpPr txBox="1">
            <a:spLocks noChangeArrowheads="1"/>
          </p:cNvSpPr>
          <p:nvPr/>
        </p:nvSpPr>
        <p:spPr bwMode="auto">
          <a:xfrm>
            <a:off x="7010400" y="3429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917" name="Text Box 12"/>
          <p:cNvSpPr txBox="1">
            <a:spLocks noChangeArrowheads="1"/>
          </p:cNvSpPr>
          <p:nvPr/>
        </p:nvSpPr>
        <p:spPr bwMode="auto">
          <a:xfrm>
            <a:off x="228600" y="4572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23918" name="Text Box 13"/>
          <p:cNvSpPr txBox="1">
            <a:spLocks noChangeArrowheads="1"/>
          </p:cNvSpPr>
          <p:nvPr/>
        </p:nvSpPr>
        <p:spPr bwMode="auto">
          <a:xfrm>
            <a:off x="2514600" y="4572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919" name="Text Box 14"/>
          <p:cNvSpPr txBox="1">
            <a:spLocks noChangeArrowheads="1"/>
          </p:cNvSpPr>
          <p:nvPr/>
        </p:nvSpPr>
        <p:spPr bwMode="auto">
          <a:xfrm>
            <a:off x="4800600" y="45720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920" name="Text Box 15"/>
          <p:cNvSpPr txBox="1">
            <a:spLocks noChangeArrowheads="1"/>
          </p:cNvSpPr>
          <p:nvPr/>
        </p:nvSpPr>
        <p:spPr bwMode="auto">
          <a:xfrm>
            <a:off x="228600" y="5791200"/>
            <a:ext cx="3365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23921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ED58818-4E80-4102-ACC9-229CBABB58F5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100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6000"/>
            </a:br>
            <a:r>
              <a:rPr lang="hu-HU" altLang="en-US" sz="6000"/>
              <a:t>Clustering</a:t>
            </a:r>
            <a:endParaRPr lang="en-US" altLang="en-US" sz="60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K-Means</a:t>
            </a:r>
          </a:p>
        </p:txBody>
      </p:sp>
      <p:sp>
        <p:nvSpPr>
          <p:cNvPr id="12697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 sz="2400" dirty="0" err="1"/>
              <a:t>Example</a:t>
            </a:r>
            <a:r>
              <a:rPr lang="de-DE" altLang="en-US" sz="2400" dirty="0"/>
              <a:t>: k  = 2</a:t>
            </a:r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  <a:p>
            <a:pPr>
              <a:buClr>
                <a:schemeClr val="tx1"/>
              </a:buClr>
            </a:pPr>
            <a:r>
              <a:rPr lang="de-DE" altLang="en-US" sz="2400" dirty="0"/>
              <a:t>http://syskall.com/kmeans.js/</a:t>
            </a:r>
          </a:p>
        </p:txBody>
      </p:sp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1125538"/>
            <a:ext cx="4548188" cy="402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81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A5EECA-951D-4D0F-9BB4-8273F9CD7838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102</a:t>
            </a:fld>
            <a:endParaRPr lang="en-US" altLang="en-US" sz="14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u-HU" altLang="en-US" dirty="0"/>
              <a:t>K-</a:t>
            </a:r>
            <a:r>
              <a:rPr lang="hu-HU" altLang="en-US" dirty="0" err="1"/>
              <a:t>Means</a:t>
            </a:r>
            <a:endParaRPr lang="en-AU" altLang="en-US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dirty="0"/>
              <a:t>Number of clusters ? </a:t>
            </a:r>
            <a:endParaRPr lang="hu-HU" altLang="en-US" dirty="0"/>
          </a:p>
          <a:p>
            <a:pPr eaLnBrk="1" hangingPunct="1">
              <a:buClr>
                <a:schemeClr val="tx1"/>
              </a:buClr>
            </a:pPr>
            <a:r>
              <a:rPr lang="hu-HU" altLang="en-US" dirty="0" err="1"/>
              <a:t>Minimizes</a:t>
            </a:r>
            <a:r>
              <a:rPr lang="hu-HU" altLang="en-US" dirty="0"/>
              <a:t> </a:t>
            </a:r>
            <a:r>
              <a:rPr lang="hu-HU" altLang="en-US" dirty="0" err="1"/>
              <a:t>within-cluster</a:t>
            </a:r>
            <a:r>
              <a:rPr lang="hu-HU" altLang="en-US" dirty="0"/>
              <a:t> sum-of-</a:t>
            </a:r>
            <a:r>
              <a:rPr lang="hu-HU" altLang="en-US" dirty="0" err="1"/>
              <a:t>squares</a:t>
            </a:r>
            <a:r>
              <a:rPr lang="hu-HU" altLang="en-US" dirty="0"/>
              <a:t> (</a:t>
            </a:r>
            <a:r>
              <a:rPr lang="hu-HU" altLang="en-US" dirty="0" err="1"/>
              <a:t>inertia</a:t>
            </a:r>
            <a:r>
              <a:rPr lang="hu-HU" altLang="en-US" dirty="0"/>
              <a:t>). Good </a:t>
            </a:r>
            <a:r>
              <a:rPr lang="hu-HU" altLang="en-US" dirty="0" err="1"/>
              <a:t>for</a:t>
            </a:r>
            <a:r>
              <a:rPr lang="hu-HU" altLang="en-US" dirty="0"/>
              <a:t> </a:t>
            </a:r>
            <a:r>
              <a:rPr lang="hu-HU" altLang="en-US" dirty="0" err="1"/>
              <a:t>clusters</a:t>
            </a:r>
            <a:r>
              <a:rPr lang="hu-HU" altLang="en-US" dirty="0"/>
              <a:t> </a:t>
            </a:r>
            <a:r>
              <a:rPr lang="hu-HU" altLang="en-US" dirty="0" err="1"/>
              <a:t>that</a:t>
            </a:r>
            <a:r>
              <a:rPr lang="hu-HU" altLang="en-US" dirty="0"/>
              <a:t> </a:t>
            </a:r>
            <a:r>
              <a:rPr lang="hu-HU" altLang="en-US" dirty="0" err="1"/>
              <a:t>are</a:t>
            </a:r>
            <a:endParaRPr lang="hu-HU" altLang="en-US" dirty="0"/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convex</a:t>
            </a:r>
            <a:endParaRPr lang="hu-HU" altLang="en-US" dirty="0"/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isotropic</a:t>
            </a:r>
            <a:r>
              <a:rPr lang="hu-HU" altLang="en-US" dirty="0"/>
              <a:t> (</a:t>
            </a:r>
            <a:r>
              <a:rPr lang="hu-HU" altLang="en-US" dirty="0" err="1"/>
              <a:t>all</a:t>
            </a:r>
            <a:r>
              <a:rPr lang="hu-HU" altLang="en-US" dirty="0"/>
              <a:t> </a:t>
            </a:r>
            <a:r>
              <a:rPr lang="hu-HU" altLang="en-US" dirty="0" err="1"/>
              <a:t>directions</a:t>
            </a:r>
            <a:r>
              <a:rPr lang="hu-HU" altLang="en-US" dirty="0"/>
              <a:t> </a:t>
            </a:r>
            <a:r>
              <a:rPr lang="hu-HU" altLang="en-US" dirty="0" err="1"/>
              <a:t>are</a:t>
            </a:r>
            <a:r>
              <a:rPr lang="hu-HU" altLang="en-US" dirty="0"/>
              <a:t> uniform)</a:t>
            </a:r>
          </a:p>
          <a:p>
            <a:pPr eaLnBrk="1" hangingPunct="1">
              <a:buClr>
                <a:schemeClr val="tx1"/>
              </a:buClr>
            </a:pPr>
            <a:r>
              <a:rPr lang="hu-HU" altLang="en-US" dirty="0" err="1"/>
              <a:t>High</a:t>
            </a:r>
            <a:r>
              <a:rPr lang="hu-HU" altLang="en-US" dirty="0"/>
              <a:t> </a:t>
            </a:r>
            <a:r>
              <a:rPr lang="hu-HU" altLang="en-US" dirty="0" err="1"/>
              <a:t>dimensional</a:t>
            </a:r>
            <a:r>
              <a:rPr lang="hu-HU" altLang="en-US" dirty="0"/>
              <a:t> </a:t>
            </a:r>
            <a:r>
              <a:rPr lang="hu-HU" altLang="en-US" dirty="0" err="1"/>
              <a:t>spaces</a:t>
            </a:r>
            <a:r>
              <a:rPr lang="hu-HU" altLang="en-US" dirty="0"/>
              <a:t>? </a:t>
            </a:r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Curse</a:t>
            </a:r>
            <a:r>
              <a:rPr lang="hu-HU" altLang="en-US" dirty="0"/>
              <a:t> of </a:t>
            </a:r>
            <a:r>
              <a:rPr lang="hu-HU" altLang="en-US" dirty="0" err="1"/>
              <a:t>dimensionality</a:t>
            </a:r>
            <a:endParaRPr lang="hu-HU" altLang="en-US" dirty="0"/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Principal</a:t>
            </a:r>
            <a:r>
              <a:rPr lang="hu-HU" altLang="en-US" dirty="0"/>
              <a:t> </a:t>
            </a:r>
            <a:r>
              <a:rPr lang="hu-HU" altLang="en-US" dirty="0" err="1"/>
              <a:t>Component</a:t>
            </a:r>
            <a:r>
              <a:rPr lang="hu-HU" altLang="en-US" dirty="0"/>
              <a:t> </a:t>
            </a:r>
            <a:r>
              <a:rPr lang="hu-HU" altLang="en-US" dirty="0" err="1"/>
              <a:t>Analysis</a:t>
            </a:r>
            <a:endParaRPr lang="hu-HU" altLang="en-US" dirty="0"/>
          </a:p>
        </p:txBody>
      </p:sp>
      <p:sp>
        <p:nvSpPr>
          <p:cNvPr id="128004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FB92BF0-7A9E-4737-9BB4-C5069774938E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103</a:t>
            </a:fld>
            <a:endParaRPr lang="de-DE" altLang="en-US" sz="1400"/>
          </a:p>
        </p:txBody>
      </p:sp>
    </p:spTree>
    <p:extLst>
      <p:ext uri="{BB962C8B-B14F-4D97-AF65-F5344CB8AC3E}">
        <p14:creationId xmlns:p14="http://schemas.microsoft.com/office/powerpoint/2010/main" val="33416686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81000"/>
            <a:ext cx="8093075" cy="9175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 sz="4000" dirty="0"/>
              <a:t>K-</a:t>
            </a:r>
            <a:r>
              <a:rPr lang="hu-HU" altLang="en-US" sz="4000" dirty="0" err="1"/>
              <a:t>Means</a:t>
            </a:r>
            <a:r>
              <a:rPr lang="hu-HU" altLang="en-US" sz="4000" dirty="0"/>
              <a:t> </a:t>
            </a:r>
            <a:r>
              <a:rPr lang="hu-HU" altLang="en-US" sz="4000" dirty="0" err="1"/>
              <a:t>Number</a:t>
            </a:r>
            <a:r>
              <a:rPr lang="hu-HU" altLang="en-US" sz="4000" dirty="0"/>
              <a:t> of </a:t>
            </a:r>
            <a:r>
              <a:rPr lang="hu-HU" altLang="en-US" sz="4000" dirty="0" err="1"/>
              <a:t>Clusters</a:t>
            </a:r>
            <a:r>
              <a:rPr lang="hu-HU" altLang="en-US" sz="4000" dirty="0"/>
              <a:t>/1</a:t>
            </a:r>
            <a:endParaRPr lang="en-US" altLang="en-US" sz="4000" dirty="0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963" y="1600200"/>
            <a:ext cx="8934450" cy="49180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447675" indent="-276225" defTabSz="449263">
              <a:buClr>
                <a:srgbClr val="000066"/>
              </a:buClr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dirty="0"/>
              <a:t>K=1, …n (small)</a:t>
            </a:r>
          </a:p>
          <a:p>
            <a:pPr marL="571500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hu-HU" altLang="en-US" dirty="0"/>
              <a:t>m</a:t>
            </a:r>
            <a:r>
              <a:rPr lang="en-US" altLang="en-US" dirty="0" err="1"/>
              <a:t>inimizing</a:t>
            </a:r>
            <a:r>
              <a:rPr lang="en-US" altLang="en-US" dirty="0"/>
              <a:t> total squared distance to cluster centers</a:t>
            </a:r>
          </a:p>
          <a:p>
            <a:pPr marL="571500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hu-HU" altLang="en-US" dirty="0"/>
              <a:t>p</a:t>
            </a:r>
            <a:r>
              <a:rPr lang="en-US" altLang="en-US" dirty="0" err="1"/>
              <a:t>enalizing</a:t>
            </a:r>
            <a:r>
              <a:rPr lang="en-US" altLang="en-US" dirty="0"/>
              <a:t> solutions with many clusters</a:t>
            </a:r>
            <a:br>
              <a:rPr lang="en-US" altLang="en-US" dirty="0"/>
            </a:br>
            <a:r>
              <a:rPr lang="en-US" altLang="en-US" dirty="0"/>
              <a:t>(</a:t>
            </a:r>
            <a:r>
              <a:rPr lang="en-US" altLang="en-US" dirty="0" err="1"/>
              <a:t>eg</a:t>
            </a:r>
            <a:r>
              <a:rPr lang="en-US" altLang="en-US" dirty="0"/>
              <a:t>. using an MDL criterion)</a:t>
            </a:r>
          </a:p>
        </p:txBody>
      </p:sp>
      <p:sp>
        <p:nvSpPr>
          <p:cNvPr id="12902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21A1035-8956-4106-B763-225703F53E2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104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9225"/>
            <a:ext cx="9144000" cy="69373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 sz="3200" dirty="0"/>
              <a:t>K-</a:t>
            </a:r>
            <a:r>
              <a:rPr lang="hu-HU" altLang="en-US" sz="3200" dirty="0" err="1"/>
              <a:t>Means</a:t>
            </a:r>
            <a:r>
              <a:rPr lang="hu-HU" altLang="en-US" sz="3200" dirty="0"/>
              <a:t> </a:t>
            </a:r>
            <a:r>
              <a:rPr lang="hu-HU" altLang="en-US" sz="3200" dirty="0" err="1"/>
              <a:t>Number</a:t>
            </a:r>
            <a:r>
              <a:rPr lang="hu-HU" altLang="en-US" sz="3200" dirty="0"/>
              <a:t> of </a:t>
            </a:r>
            <a:r>
              <a:rPr lang="hu-HU" altLang="en-US" sz="3200" dirty="0" err="1"/>
              <a:t>Clusters</a:t>
            </a:r>
            <a:r>
              <a:rPr lang="hu-HU" altLang="en-US" sz="3200" dirty="0"/>
              <a:t>/1 </a:t>
            </a:r>
            <a:br>
              <a:rPr lang="hu-HU" altLang="en-US" sz="3200" dirty="0"/>
            </a:br>
            <a:r>
              <a:rPr lang="hu-HU" altLang="en-US" sz="3200" dirty="0" err="1"/>
              <a:t>Recursive</a:t>
            </a:r>
            <a:r>
              <a:rPr lang="hu-HU" altLang="en-US" sz="3200" dirty="0"/>
              <a:t> k-</a:t>
            </a:r>
            <a:r>
              <a:rPr lang="hu-HU" altLang="en-US" sz="3200" dirty="0" err="1"/>
              <a:t>means</a:t>
            </a:r>
            <a:endParaRPr lang="en-US" altLang="en-US" sz="3200" dirty="0"/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80963" y="842963"/>
            <a:ext cx="6472237" cy="582612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447675" indent="-276225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k-means </a:t>
            </a:r>
            <a:r>
              <a:rPr lang="hu-HU" altLang="en-US" dirty="0"/>
              <a:t>(</a:t>
            </a:r>
            <a:r>
              <a:rPr lang="en-US" altLang="en-US" dirty="0"/>
              <a:t>k = 2</a:t>
            </a:r>
            <a:r>
              <a:rPr lang="hu-HU" altLang="en-US" dirty="0"/>
              <a:t>) </a:t>
            </a:r>
            <a:r>
              <a:rPr lang="en-US" altLang="en-US" dirty="0"/>
              <a:t>recursively</a:t>
            </a:r>
            <a:endParaRPr lang="hu-HU" altLang="en-US" dirty="0"/>
          </a:p>
          <a:p>
            <a:pPr marL="447675" indent="-276225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/>
              <a:t>s</a:t>
            </a:r>
            <a:r>
              <a:rPr lang="en-US" altLang="en-US" dirty="0" err="1"/>
              <a:t>eeds</a:t>
            </a:r>
            <a:r>
              <a:rPr lang="en-US" altLang="en-US" dirty="0"/>
              <a:t> for </a:t>
            </a:r>
            <a:r>
              <a:rPr lang="en-US" altLang="en-US" dirty="0" err="1"/>
              <a:t>subclusters</a:t>
            </a:r>
            <a:r>
              <a:rPr lang="en-US" altLang="en-US" dirty="0"/>
              <a:t> can be chosen by seeding along direction of greatest variance in cluster</a:t>
            </a:r>
            <a:r>
              <a:rPr lang="hu-HU" altLang="en-US" dirty="0"/>
              <a:t> </a:t>
            </a:r>
            <a:r>
              <a:rPr lang="en-US" altLang="en-US" dirty="0"/>
              <a:t>(one standard deviation away in each direction from cluster center of parent cluster)</a:t>
            </a:r>
          </a:p>
          <a:p>
            <a:pPr marL="447675" indent="-276225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use stopping criterion (</a:t>
            </a:r>
            <a:r>
              <a:rPr lang="en-US" altLang="en-US" dirty="0" err="1"/>
              <a:t>eg</a:t>
            </a:r>
            <a:r>
              <a:rPr lang="en-US" altLang="en-US" dirty="0"/>
              <a:t>. MDL)</a:t>
            </a:r>
          </a:p>
          <a:p>
            <a:pPr marL="447675" indent="-276225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i="1" dirty="0"/>
              <a:t>X</a:t>
            </a:r>
            <a:r>
              <a:rPr lang="en-US" altLang="en-US" dirty="0"/>
              <a:t>-means</a:t>
            </a:r>
            <a:r>
              <a:rPr lang="hu-HU" altLang="en-US" dirty="0"/>
              <a:t> </a:t>
            </a:r>
            <a:r>
              <a:rPr lang="hu-HU" altLang="en-US" dirty="0" err="1"/>
              <a:t>algorithm</a:t>
            </a:r>
            <a:r>
              <a:rPr lang="en-US" altLang="en-US" dirty="0"/>
              <a:t> (using Bayesian Information Criterion instead of MDL)</a:t>
            </a:r>
          </a:p>
        </p:txBody>
      </p:sp>
      <p:sp>
        <p:nvSpPr>
          <p:cNvPr id="131076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D4B9F8-A530-4F42-A488-601217B7976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105</a:t>
            </a:fld>
            <a:endParaRPr lang="en-US" altLang="en-US" sz="1400"/>
          </a:p>
        </p:txBody>
      </p:sp>
      <p:pic>
        <p:nvPicPr>
          <p:cNvPr id="13107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842963"/>
            <a:ext cx="2632075" cy="519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zövegdoboz 1"/>
          <p:cNvSpPr txBox="1"/>
          <p:nvPr/>
        </p:nvSpPr>
        <p:spPr>
          <a:xfrm>
            <a:off x="2633411" y="6483350"/>
            <a:ext cx="3429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>
                <a:solidFill>
                  <a:srgbClr val="FF0000"/>
                </a:solidFill>
              </a:rPr>
              <a:t>Hierarchical</a:t>
            </a:r>
            <a:r>
              <a:rPr lang="hu-HU" dirty="0">
                <a:solidFill>
                  <a:srgbClr val="FF0000"/>
                </a:solidFill>
              </a:rPr>
              <a:t> </a:t>
            </a:r>
            <a:r>
              <a:rPr lang="hu-HU" dirty="0" err="1">
                <a:solidFill>
                  <a:srgbClr val="FF0000"/>
                </a:solidFill>
              </a:rPr>
              <a:t>clusters</a:t>
            </a:r>
            <a:r>
              <a:rPr lang="hu-HU" dirty="0">
                <a:solidFill>
                  <a:srgbClr val="FF0000"/>
                </a:solidFill>
              </a:rPr>
              <a:t> (top-down)</a:t>
            </a: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u-HU" altLang="en-US" dirty="0"/>
              <a:t>K-</a:t>
            </a:r>
            <a:r>
              <a:rPr lang="hu-HU" altLang="en-US" dirty="0" err="1"/>
              <a:t>Means</a:t>
            </a:r>
            <a:r>
              <a:rPr lang="hu-HU" altLang="en-US" dirty="0"/>
              <a:t> </a:t>
            </a:r>
            <a:r>
              <a:rPr lang="hu-HU" altLang="en-US" dirty="0" err="1"/>
              <a:t>Scaling</a:t>
            </a:r>
            <a:endParaRPr lang="en-AU" altLang="en-US" dirty="0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hu-HU" altLang="en-US" dirty="0" err="1"/>
              <a:t>Scaling</a:t>
            </a:r>
            <a:endParaRPr lang="hu-HU" altLang="en-US" i="1" dirty="0"/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Goal</a:t>
            </a:r>
            <a:r>
              <a:rPr lang="hu-HU" altLang="en-US" dirty="0"/>
              <a:t>: </a:t>
            </a:r>
            <a:r>
              <a:rPr lang="hu-HU" altLang="en-US" dirty="0" err="1"/>
              <a:t>reduce</a:t>
            </a:r>
            <a:r>
              <a:rPr lang="hu-HU" altLang="en-US" dirty="0"/>
              <a:t> </a:t>
            </a:r>
            <a:r>
              <a:rPr lang="hu-HU" altLang="en-US" dirty="0" err="1"/>
              <a:t>computation</a:t>
            </a:r>
            <a:r>
              <a:rPr lang="hu-HU" altLang="en-US" dirty="0"/>
              <a:t> </a:t>
            </a:r>
            <a:r>
              <a:rPr lang="hu-HU" altLang="en-US" dirty="0" err="1"/>
              <a:t>time</a:t>
            </a:r>
            <a:r>
              <a:rPr lang="hu-HU" altLang="en-US" dirty="0"/>
              <a:t>, </a:t>
            </a:r>
            <a:r>
              <a:rPr lang="hu-HU" altLang="en-US" dirty="0" err="1"/>
              <a:t>without</a:t>
            </a:r>
            <a:r>
              <a:rPr lang="hu-HU" altLang="en-US" dirty="0"/>
              <a:t> </a:t>
            </a:r>
            <a:r>
              <a:rPr lang="hu-HU" altLang="en-US" dirty="0" err="1"/>
              <a:t>affecting</a:t>
            </a:r>
            <a:r>
              <a:rPr lang="hu-HU" altLang="en-US" dirty="0"/>
              <a:t> </a:t>
            </a:r>
            <a:r>
              <a:rPr lang="hu-HU" altLang="en-US" dirty="0" err="1"/>
              <a:t>quality</a:t>
            </a:r>
            <a:r>
              <a:rPr lang="hu-HU" altLang="en-US" dirty="0"/>
              <a:t> </a:t>
            </a:r>
            <a:r>
              <a:rPr lang="hu-HU" altLang="en-US" dirty="0" err="1"/>
              <a:t>too</a:t>
            </a:r>
            <a:r>
              <a:rPr lang="hu-HU" altLang="en-US" dirty="0"/>
              <a:t> </a:t>
            </a:r>
            <a:r>
              <a:rPr lang="hu-HU" altLang="en-US" dirty="0" err="1"/>
              <a:t>much</a:t>
            </a:r>
            <a:endParaRPr lang="hu-HU" altLang="en-US" dirty="0"/>
          </a:p>
          <a:p>
            <a:pPr eaLnBrk="1" hangingPunct="1">
              <a:buClr>
                <a:schemeClr val="tx1"/>
              </a:buClr>
            </a:pPr>
            <a:r>
              <a:rPr lang="hu-HU" altLang="en-US" i="1" dirty="0"/>
              <a:t>Mini-batch</a:t>
            </a:r>
          </a:p>
          <a:p>
            <a:pPr lvl="1" eaLnBrk="1" hangingPunct="1">
              <a:buClr>
                <a:schemeClr val="tx1"/>
              </a:buClr>
            </a:pPr>
            <a:r>
              <a:rPr lang="hu-HU" altLang="en-US" dirty="0" err="1"/>
              <a:t>Randomly</a:t>
            </a:r>
            <a:r>
              <a:rPr lang="hu-HU" altLang="en-US" dirty="0"/>
              <a:t> </a:t>
            </a:r>
            <a:r>
              <a:rPr lang="hu-HU" altLang="en-US" dirty="0" err="1"/>
              <a:t>sampled</a:t>
            </a:r>
            <a:r>
              <a:rPr lang="hu-HU" altLang="en-US" dirty="0"/>
              <a:t> </a:t>
            </a:r>
            <a:r>
              <a:rPr lang="hu-HU" altLang="en-US" dirty="0" err="1"/>
              <a:t>subset</a:t>
            </a:r>
            <a:r>
              <a:rPr lang="hu-HU" altLang="en-US" dirty="0"/>
              <a:t> of </a:t>
            </a:r>
            <a:r>
              <a:rPr lang="hu-HU" altLang="en-US" dirty="0" err="1"/>
              <a:t>the</a:t>
            </a:r>
            <a:r>
              <a:rPr lang="hu-HU" altLang="en-US" dirty="0"/>
              <a:t> </a:t>
            </a:r>
            <a:r>
              <a:rPr lang="hu-HU" altLang="en-US" dirty="0" err="1"/>
              <a:t>data</a:t>
            </a:r>
            <a:endParaRPr lang="hu-HU" altLang="en-US" dirty="0"/>
          </a:p>
          <a:p>
            <a:pPr lvl="1" eaLnBrk="1" hangingPunct="1">
              <a:buClr>
                <a:schemeClr val="tx1"/>
              </a:buClr>
            </a:pPr>
            <a:endParaRPr lang="hu-HU" altLang="en-US" dirty="0"/>
          </a:p>
          <a:p>
            <a:pPr lvl="1" eaLnBrk="1" hangingPunct="1">
              <a:buClr>
                <a:schemeClr val="tx1"/>
              </a:buClr>
            </a:pPr>
            <a:endParaRPr lang="en-US" altLang="en-US" dirty="0"/>
          </a:p>
        </p:txBody>
      </p:sp>
      <p:sp>
        <p:nvSpPr>
          <p:cNvPr id="128004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FB92BF0-7A9E-4737-9BB4-C5069774938E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106</a:t>
            </a:fld>
            <a:endParaRPr lang="de-DE" altLang="en-US" sz="1400"/>
          </a:p>
        </p:txBody>
      </p:sp>
    </p:spTree>
    <p:extLst>
      <p:ext uri="{BB962C8B-B14F-4D97-AF65-F5344CB8AC3E}">
        <p14:creationId xmlns:p14="http://schemas.microsoft.com/office/powerpoint/2010/main" val="412992985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Mean</a:t>
            </a:r>
            <a:r>
              <a:rPr lang="hu-HU" dirty="0"/>
              <a:t>-Shift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Sliding-window</a:t>
            </a:r>
            <a:r>
              <a:rPr lang="hu-HU" dirty="0"/>
              <a:t>,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finding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dense</a:t>
            </a:r>
            <a:r>
              <a:rPr lang="hu-HU" dirty="0"/>
              <a:t> </a:t>
            </a:r>
            <a:r>
              <a:rPr lang="hu-HU" dirty="0" err="1"/>
              <a:t>areas</a:t>
            </a:r>
            <a:r>
              <a:rPr lang="hu-HU" dirty="0"/>
              <a:t> of </a:t>
            </a:r>
            <a:r>
              <a:rPr lang="hu-HU" dirty="0" err="1"/>
              <a:t>instances</a:t>
            </a:r>
            <a:endParaRPr lang="hu-HU" dirty="0"/>
          </a:p>
          <a:p>
            <a:pPr lvl="1"/>
            <a:r>
              <a:rPr lang="hu-HU" dirty="0" err="1"/>
              <a:t>Centroid-based</a:t>
            </a:r>
            <a:r>
              <a:rPr lang="hu-HU" dirty="0"/>
              <a:t>: center </a:t>
            </a:r>
            <a:r>
              <a:rPr lang="hu-HU" dirty="0" err="1"/>
              <a:t>points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of </a:t>
            </a:r>
            <a:r>
              <a:rPr lang="hu-HU" dirty="0" err="1"/>
              <a:t>instances</a:t>
            </a:r>
            <a:r>
              <a:rPr lang="hu-HU" dirty="0"/>
              <a:t> </a:t>
            </a:r>
            <a:r>
              <a:rPr lang="hu-HU" dirty="0" err="1"/>
              <a:t>within</a:t>
            </a:r>
            <a:r>
              <a:rPr lang="hu-HU" dirty="0"/>
              <a:t> </a:t>
            </a:r>
            <a:r>
              <a:rPr lang="hu-HU" dirty="0" err="1"/>
              <a:t>sliding</a:t>
            </a:r>
            <a:r>
              <a:rPr lang="hu-HU" dirty="0"/>
              <a:t> </a:t>
            </a:r>
            <a:r>
              <a:rPr lang="hu-HU" dirty="0" err="1"/>
              <a:t>window</a:t>
            </a:r>
            <a:endParaRPr lang="hu-HU" dirty="0"/>
          </a:p>
          <a:p>
            <a:pPr lvl="1"/>
            <a:r>
              <a:rPr lang="hu-HU" dirty="0"/>
              <a:t>Shift </a:t>
            </a:r>
            <a:r>
              <a:rPr lang="hu-HU" dirty="0" err="1"/>
              <a:t>towards</a:t>
            </a:r>
            <a:r>
              <a:rPr lang="hu-HU" dirty="0"/>
              <a:t> </a:t>
            </a:r>
            <a:r>
              <a:rPr lang="hu-HU" dirty="0" err="1"/>
              <a:t>regions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of </a:t>
            </a:r>
            <a:r>
              <a:rPr lang="hu-HU" dirty="0" err="1"/>
              <a:t>higher</a:t>
            </a:r>
            <a:r>
              <a:rPr lang="hu-HU" dirty="0"/>
              <a:t> </a:t>
            </a:r>
            <a:r>
              <a:rPr lang="hu-HU" dirty="0" err="1"/>
              <a:t>density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(</a:t>
            </a:r>
            <a:r>
              <a:rPr lang="hu-HU" dirty="0" err="1"/>
              <a:t>mean</a:t>
            </a:r>
            <a:r>
              <a:rPr lang="hu-HU" dirty="0"/>
              <a:t> of </a:t>
            </a:r>
            <a:r>
              <a:rPr lang="hu-HU" dirty="0" err="1"/>
              <a:t>points</a:t>
            </a:r>
            <a:r>
              <a:rPr lang="hu-HU" dirty="0"/>
              <a:t> in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window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Stop </a:t>
            </a:r>
            <a:r>
              <a:rPr lang="hu-HU" dirty="0" err="1"/>
              <a:t>when</a:t>
            </a:r>
            <a:r>
              <a:rPr lang="hu-HU" dirty="0"/>
              <a:t> </a:t>
            </a:r>
            <a:r>
              <a:rPr lang="hu-HU" dirty="0" err="1"/>
              <a:t>density</a:t>
            </a:r>
            <a:r>
              <a:rPr lang="hu-HU" dirty="0"/>
              <a:t> </a:t>
            </a:r>
            <a:r>
              <a:rPr lang="hu-HU" dirty="0" err="1"/>
              <a:t>can’t</a:t>
            </a:r>
            <a:r>
              <a:rPr lang="hu-HU" dirty="0"/>
              <a:t> be </a:t>
            </a:r>
            <a:r>
              <a:rPr lang="hu-HU" dirty="0" err="1"/>
              <a:t>increased</a:t>
            </a:r>
            <a:endParaRPr lang="hu-HU" dirty="0"/>
          </a:p>
          <a:p>
            <a:endParaRPr lang="hu-HU" dirty="0"/>
          </a:p>
          <a:p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107</a:t>
            </a:fld>
            <a:endParaRPr lang="de-DE" altLang="hu-HU"/>
          </a:p>
        </p:txBody>
      </p:sp>
      <p:pic>
        <p:nvPicPr>
          <p:cNvPr id="6" name="Kép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417638"/>
            <a:ext cx="1975098" cy="19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2979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Mean</a:t>
            </a:r>
            <a:r>
              <a:rPr lang="hu-HU" dirty="0"/>
              <a:t>-Shift/2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Many</a:t>
            </a:r>
            <a:r>
              <a:rPr lang="hu-HU" dirty="0"/>
              <a:t> </a:t>
            </a:r>
            <a:r>
              <a:rPr lang="hu-HU" dirty="0" err="1"/>
              <a:t>sliding</a:t>
            </a:r>
            <a:r>
              <a:rPr lang="hu-HU" dirty="0"/>
              <a:t> </a:t>
            </a:r>
            <a:r>
              <a:rPr lang="hu-HU" dirty="0" err="1"/>
              <a:t>windows</a:t>
            </a:r>
            <a:endParaRPr lang="hu-HU" dirty="0"/>
          </a:p>
          <a:p>
            <a:pPr lvl="1"/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points</a:t>
            </a:r>
            <a:r>
              <a:rPr lang="hu-HU" dirty="0"/>
              <a:t> </a:t>
            </a:r>
            <a:r>
              <a:rPr lang="hu-HU" dirty="0" err="1"/>
              <a:t>lie</a:t>
            </a:r>
            <a:r>
              <a:rPr lang="hu-HU" dirty="0"/>
              <a:t> </a:t>
            </a:r>
            <a:r>
              <a:rPr lang="hu-HU" dirty="0" err="1"/>
              <a:t>within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/>
              <a:t>a </a:t>
            </a:r>
            <a:r>
              <a:rPr lang="hu-HU" dirty="0" err="1"/>
              <a:t>window</a:t>
            </a:r>
            <a:endParaRPr lang="hu-HU" dirty="0"/>
          </a:p>
          <a:p>
            <a:r>
              <a:rPr lang="hu-HU" dirty="0"/>
              <a:t>Overlapping </a:t>
            </a:r>
            <a:r>
              <a:rPr lang="hu-HU" dirty="0" err="1"/>
              <a:t>windows</a:t>
            </a:r>
            <a:br>
              <a:rPr lang="hu-HU" dirty="0"/>
            </a:br>
            <a:r>
              <a:rPr lang="hu-HU" dirty="0" err="1"/>
              <a:t>merged</a:t>
            </a:r>
            <a:endParaRPr lang="hu-HU" dirty="0"/>
          </a:p>
          <a:p>
            <a:pPr lvl="1"/>
            <a:r>
              <a:rPr lang="hu-HU" dirty="0" err="1"/>
              <a:t>Automatically</a:t>
            </a:r>
            <a:r>
              <a:rPr lang="hu-HU" dirty="0"/>
              <a:t> </a:t>
            </a:r>
            <a:r>
              <a:rPr lang="hu-HU" dirty="0" err="1"/>
              <a:t>sets</a:t>
            </a:r>
            <a:r>
              <a:rPr lang="hu-HU" dirty="0"/>
              <a:t> </a:t>
            </a:r>
            <a:br>
              <a:rPr lang="hu-HU" dirty="0"/>
            </a:b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clusters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108</a:t>
            </a:fld>
            <a:endParaRPr lang="de-DE" alt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039" y="1600200"/>
            <a:ext cx="4114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1699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Mean</a:t>
            </a:r>
            <a:r>
              <a:rPr lang="hu-HU" dirty="0"/>
              <a:t>-shift/3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clusters</a:t>
            </a:r>
            <a:endParaRPr lang="hu-HU" dirty="0"/>
          </a:p>
          <a:p>
            <a:r>
              <a:rPr lang="hu-HU" dirty="0"/>
              <a:t>U</a:t>
            </a:r>
            <a:r>
              <a:rPr lang="en-US" dirty="0" err="1"/>
              <a:t>neven</a:t>
            </a:r>
            <a:r>
              <a:rPr lang="en-US" dirty="0"/>
              <a:t> cluster size</a:t>
            </a:r>
            <a:endParaRPr lang="hu-HU" dirty="0"/>
          </a:p>
          <a:p>
            <a:r>
              <a:rPr lang="hu-HU" dirty="0" err="1"/>
              <a:t>Scalability</a:t>
            </a:r>
            <a:r>
              <a:rPr lang="hu-HU" dirty="0"/>
              <a:t> </a:t>
            </a:r>
            <a:r>
              <a:rPr lang="hu-HU" dirty="0" err="1"/>
              <a:t>bad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109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3451969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Numeric attributes:</a:t>
            </a:r>
            <a:br>
              <a:rPr lang="hu-HU" altLang="en-US"/>
            </a:br>
            <a:r>
              <a:rPr lang="en-US" altLang="en-US"/>
              <a:t>Notes on binary splits</a:t>
            </a:r>
            <a:endParaRPr lang="en-AU" altLang="en-US"/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en-US" altLang="en-US" sz="2600"/>
              <a:t>Information in nominal attributes is exhausted using one multi-way split on that attribute</a:t>
            </a:r>
            <a:endParaRPr lang="hu-HU" altLang="en-US" sz="2600"/>
          </a:p>
          <a:p>
            <a:pPr lvl="1" eaLnBrk="1" hangingPunct="1">
              <a:buClr>
                <a:srgbClr val="000066"/>
              </a:buClr>
            </a:pPr>
            <a:r>
              <a:rPr lang="hu-HU" altLang="en-US" sz="2200"/>
              <a:t>Nominal attribute is tested (at most) once on any path in the tree</a:t>
            </a:r>
            <a:endParaRPr lang="en-US" altLang="en-US" sz="2200"/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This is not the case for binary splits on numeric attributes</a:t>
            </a:r>
          </a:p>
          <a:p>
            <a:pPr lvl="1" eaLnBrk="1" hangingPunct="1">
              <a:buClr>
                <a:srgbClr val="000066"/>
              </a:buClr>
            </a:pPr>
            <a:r>
              <a:rPr lang="en-US" altLang="en-US" sz="2200"/>
              <a:t>The same numeric attribute may be tested several times along a path in the decision tree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Disadvantage: tree is relatively hard to read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Possible remedies: </a:t>
            </a:r>
            <a:endParaRPr lang="hu-HU" altLang="en-US" sz="2600"/>
          </a:p>
          <a:p>
            <a:pPr lvl="1" eaLnBrk="1" hangingPunct="1">
              <a:buClr>
                <a:srgbClr val="000066"/>
              </a:buClr>
            </a:pPr>
            <a:r>
              <a:rPr lang="en-US" altLang="en-US" sz="2200"/>
              <a:t>pre-discretization of numeric attributes</a:t>
            </a:r>
            <a:endParaRPr lang="hu-HU" altLang="en-US" sz="2200"/>
          </a:p>
          <a:p>
            <a:pPr lvl="1" eaLnBrk="1" hangingPunct="1">
              <a:buClr>
                <a:srgbClr val="000066"/>
              </a:buClr>
            </a:pPr>
            <a:r>
              <a:rPr lang="en-US" altLang="en-US" sz="2200"/>
              <a:t>multi-way splits instead of binary ones</a:t>
            </a:r>
            <a:endParaRPr lang="en-AU" altLang="en-US" sz="2200"/>
          </a:p>
        </p:txBody>
      </p:sp>
      <p:sp>
        <p:nvSpPr>
          <p:cNvPr id="13316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F44E2C-3E4B-4B01-8836-E4A7E0B91CA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4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Density-based</a:t>
            </a:r>
            <a:r>
              <a:rPr lang="hu-HU" dirty="0"/>
              <a:t> </a:t>
            </a:r>
            <a:r>
              <a:rPr lang="hu-HU" dirty="0" err="1"/>
              <a:t>clustering</a:t>
            </a:r>
            <a:endParaRPr lang="hu-HU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110</a:t>
            </a:fld>
            <a:endParaRPr lang="de-DE" altLang="hu-HU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29978"/>
            <a:ext cx="6301350" cy="4002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177942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DBSCAN:</a:t>
            </a:r>
            <a:br>
              <a:rPr lang="hu-HU" dirty="0"/>
            </a:br>
            <a:r>
              <a:rPr lang="hu-HU" sz="4000" dirty="0" err="1"/>
              <a:t>Density-Based</a:t>
            </a:r>
            <a:r>
              <a:rPr lang="hu-HU" sz="4000" dirty="0"/>
              <a:t> </a:t>
            </a:r>
            <a:r>
              <a:rPr lang="hu-HU" sz="4000" dirty="0" err="1"/>
              <a:t>Spatial</a:t>
            </a:r>
            <a:r>
              <a:rPr lang="hu-HU" sz="4000" dirty="0"/>
              <a:t> </a:t>
            </a:r>
            <a:r>
              <a:rPr lang="hu-HU" sz="4000" dirty="0" err="1"/>
              <a:t>Clustering</a:t>
            </a:r>
            <a:br>
              <a:rPr lang="hu-HU" sz="4000" dirty="0"/>
            </a:br>
            <a:r>
              <a:rPr lang="hu-HU" sz="4000" dirty="0"/>
              <a:t>of </a:t>
            </a:r>
            <a:r>
              <a:rPr lang="hu-HU" sz="4000" dirty="0" err="1"/>
              <a:t>Applications</a:t>
            </a:r>
            <a:r>
              <a:rPr lang="hu-HU" sz="4000" dirty="0"/>
              <a:t> </a:t>
            </a:r>
            <a:r>
              <a:rPr lang="hu-HU" sz="4000" dirty="0" err="1"/>
              <a:t>with</a:t>
            </a:r>
            <a:r>
              <a:rPr lang="hu-HU" sz="4000" dirty="0"/>
              <a:t> </a:t>
            </a:r>
            <a:r>
              <a:rPr lang="hu-HU" sz="4000" dirty="0" err="1"/>
              <a:t>Noise</a:t>
            </a:r>
            <a:endParaRPr lang="hu-HU" sz="40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988840"/>
            <a:ext cx="8229600" cy="4137323"/>
          </a:xfrm>
        </p:spPr>
        <p:txBody>
          <a:bodyPr/>
          <a:lstStyle/>
          <a:p>
            <a:r>
              <a:rPr lang="hu-HU" dirty="0" err="1"/>
              <a:t>Arbitrary</a:t>
            </a:r>
            <a:r>
              <a:rPr lang="hu-HU" dirty="0"/>
              <a:t> starting </a:t>
            </a:r>
            <a:r>
              <a:rPr lang="hu-HU" dirty="0" err="1"/>
              <a:t>point</a:t>
            </a:r>
            <a:r>
              <a:rPr lang="hu-HU" dirty="0"/>
              <a:t> (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yet</a:t>
            </a:r>
            <a:r>
              <a:rPr lang="hu-HU" dirty="0"/>
              <a:t> </a:t>
            </a:r>
            <a:r>
              <a:rPr lang="hu-HU" dirty="0" err="1"/>
              <a:t>visited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Neighborhood</a:t>
            </a:r>
            <a:r>
              <a:rPr lang="hu-HU" dirty="0"/>
              <a:t> (</a:t>
            </a:r>
            <a:r>
              <a:rPr lang="hu-HU" dirty="0" err="1"/>
              <a:t>epsilon</a:t>
            </a:r>
            <a:r>
              <a:rPr lang="hu-HU" dirty="0"/>
              <a:t>)</a:t>
            </a:r>
          </a:p>
          <a:p>
            <a:r>
              <a:rPr lang="hu-HU" dirty="0" err="1"/>
              <a:t>Point</a:t>
            </a:r>
            <a:r>
              <a:rPr lang="hu-HU" dirty="0"/>
              <a:t>: </a:t>
            </a:r>
            <a:r>
              <a:rPr lang="hu-HU" dirty="0" err="1"/>
              <a:t>marked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visited</a:t>
            </a:r>
            <a:endParaRPr lang="hu-HU" dirty="0"/>
          </a:p>
          <a:p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sufficient</a:t>
            </a:r>
            <a:r>
              <a:rPr lang="hu-HU" dirty="0"/>
              <a:t> </a:t>
            </a:r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points</a:t>
            </a:r>
            <a:r>
              <a:rPr lang="hu-HU" dirty="0"/>
              <a:t> (</a:t>
            </a:r>
            <a:r>
              <a:rPr lang="hu-HU" dirty="0" err="1"/>
              <a:t>minPoints</a:t>
            </a:r>
            <a:r>
              <a:rPr lang="hu-HU" dirty="0"/>
              <a:t>):</a:t>
            </a:r>
          </a:p>
          <a:p>
            <a:pPr lvl="1"/>
            <a:r>
              <a:rPr lang="hu-HU" dirty="0" err="1"/>
              <a:t>clustering</a:t>
            </a:r>
            <a:r>
              <a:rPr lang="hu-HU" dirty="0"/>
              <a:t> </a:t>
            </a:r>
            <a:r>
              <a:rPr lang="hu-HU" dirty="0" err="1"/>
              <a:t>process</a:t>
            </a:r>
            <a:r>
              <a:rPr lang="hu-HU" dirty="0"/>
              <a:t> </a:t>
            </a:r>
            <a:r>
              <a:rPr lang="hu-HU" dirty="0" err="1"/>
              <a:t>starts</a:t>
            </a:r>
            <a:endParaRPr lang="hu-HU" dirty="0"/>
          </a:p>
          <a:p>
            <a:pPr lvl="2"/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all</a:t>
            </a:r>
            <a:r>
              <a:rPr lang="hu-HU" dirty="0"/>
              <a:t> </a:t>
            </a:r>
            <a:r>
              <a:rPr lang="hu-HU" dirty="0" err="1"/>
              <a:t>points</a:t>
            </a:r>
            <a:r>
              <a:rPr lang="hu-HU" dirty="0"/>
              <a:t> in </a:t>
            </a:r>
            <a:r>
              <a:rPr lang="hu-HU" dirty="0" err="1"/>
              <a:t>neighborhood</a:t>
            </a:r>
            <a:r>
              <a:rPr lang="hu-HU" dirty="0"/>
              <a:t> </a:t>
            </a:r>
            <a:r>
              <a:rPr lang="hu-HU" dirty="0" err="1"/>
              <a:t>repeat</a:t>
            </a:r>
            <a:r>
              <a:rPr lang="hu-HU" dirty="0"/>
              <a:t> </a:t>
            </a:r>
            <a:r>
              <a:rPr lang="hu-HU" dirty="0" err="1"/>
              <a:t>step</a:t>
            </a:r>
            <a:endParaRPr lang="hu-HU" dirty="0"/>
          </a:p>
          <a:p>
            <a:pPr lvl="1"/>
            <a:r>
              <a:rPr lang="hu-HU" dirty="0" err="1"/>
              <a:t>Otherwise</a:t>
            </a:r>
            <a:r>
              <a:rPr lang="hu-HU" dirty="0"/>
              <a:t>: </a:t>
            </a:r>
            <a:r>
              <a:rPr lang="hu-HU" dirty="0" err="1"/>
              <a:t>noise</a:t>
            </a:r>
            <a:endParaRPr lang="hu-HU" dirty="0"/>
          </a:p>
          <a:p>
            <a:r>
              <a:rPr lang="hu-HU" dirty="0"/>
              <a:t>New </a:t>
            </a:r>
            <a:r>
              <a:rPr lang="hu-HU" dirty="0" err="1"/>
              <a:t>unvisited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….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111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410696045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DBSCAN / 2</a:t>
            </a:r>
            <a:endParaRPr lang="hu-HU" sz="4000" dirty="0"/>
          </a:p>
        </p:txBody>
      </p:sp>
      <p:pic>
        <p:nvPicPr>
          <p:cNvPr id="5" name="Tartalom helye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312" y="2038350"/>
            <a:ext cx="6429375" cy="4038600"/>
          </a:xfrm>
        </p:spPr>
      </p:pic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112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1016865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DBSCAN / 3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Arbitrarily</a:t>
            </a:r>
            <a:r>
              <a:rPr lang="hu-HU" dirty="0"/>
              <a:t> </a:t>
            </a:r>
            <a:r>
              <a:rPr lang="hu-HU" dirty="0" err="1"/>
              <a:t>sized</a:t>
            </a:r>
            <a:r>
              <a:rPr lang="hu-HU" dirty="0"/>
              <a:t> and </a:t>
            </a:r>
            <a:r>
              <a:rPr lang="hu-HU" dirty="0" err="1"/>
              <a:t>shaped</a:t>
            </a:r>
            <a:r>
              <a:rPr lang="hu-HU" dirty="0"/>
              <a:t> </a:t>
            </a:r>
            <a:r>
              <a:rPr lang="hu-HU" dirty="0" err="1"/>
              <a:t>clusters</a:t>
            </a:r>
            <a:endParaRPr lang="hu-HU" dirty="0"/>
          </a:p>
          <a:p>
            <a:r>
              <a:rPr lang="hu-HU" dirty="0" err="1"/>
              <a:t>Number</a:t>
            </a:r>
            <a:r>
              <a:rPr lang="hu-HU" dirty="0"/>
              <a:t> of </a:t>
            </a:r>
            <a:r>
              <a:rPr lang="hu-HU" dirty="0" err="1"/>
              <a:t>clusters</a:t>
            </a:r>
            <a:r>
              <a:rPr lang="hu-HU" dirty="0"/>
              <a:t> </a:t>
            </a:r>
            <a:r>
              <a:rPr lang="hu-HU" dirty="0" err="1"/>
              <a:t>flexible</a:t>
            </a:r>
            <a:endParaRPr lang="hu-HU" dirty="0"/>
          </a:p>
          <a:p>
            <a:r>
              <a:rPr lang="hu-HU" dirty="0" err="1"/>
              <a:t>Outliers</a:t>
            </a:r>
            <a:r>
              <a:rPr lang="hu-HU" dirty="0"/>
              <a:t> </a:t>
            </a:r>
            <a:r>
              <a:rPr lang="hu-HU" dirty="0" err="1"/>
              <a:t>identified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noise</a:t>
            </a:r>
            <a:endParaRPr lang="hu-HU" dirty="0"/>
          </a:p>
          <a:p>
            <a:endParaRPr lang="hu-HU" dirty="0"/>
          </a:p>
          <a:p>
            <a:r>
              <a:rPr lang="hu-HU" dirty="0" err="1"/>
              <a:t>Clustes</a:t>
            </a:r>
            <a:r>
              <a:rPr lang="hu-HU" dirty="0"/>
              <a:t> of </a:t>
            </a:r>
            <a:r>
              <a:rPr lang="hu-HU" dirty="0" err="1"/>
              <a:t>varying</a:t>
            </a:r>
            <a:r>
              <a:rPr lang="hu-HU" dirty="0"/>
              <a:t> </a:t>
            </a:r>
            <a:r>
              <a:rPr lang="hu-HU" dirty="0" err="1"/>
              <a:t>density</a:t>
            </a:r>
            <a:r>
              <a:rPr lang="hu-HU" dirty="0"/>
              <a:t>?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113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6474925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04800"/>
            <a:ext cx="7543800" cy="9779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hu-HU"/>
              <a:t>Probability-based clustering</a:t>
            </a:r>
          </a:p>
        </p:txBody>
      </p:sp>
      <p:sp>
        <p:nvSpPr>
          <p:cNvPr id="1454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533400" y="1295400"/>
            <a:ext cx="8061325" cy="50863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400"/>
              <a:t>instance belongs to a particular cluster </a:t>
            </a:r>
            <a:r>
              <a:rPr lang="en-US" altLang="hu-HU" sz="2400" i="1"/>
              <a:t>with a certain probability</a:t>
            </a:r>
          </a:p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400"/>
              <a:t>Probabilistic perspective </a:t>
            </a:r>
            <a:r>
              <a:rPr lang="en-US" altLang="hu-HU" b="1">
                <a:latin typeface="Symbol" panose="05050102010706020507" pitchFamily="18" charset="2"/>
              </a:rPr>
              <a:t></a:t>
            </a:r>
            <a:br>
              <a:rPr lang="en-US" altLang="hu-HU" b="1">
                <a:latin typeface="Symbol" panose="05050102010706020507" pitchFamily="18" charset="2"/>
              </a:rPr>
            </a:br>
            <a:r>
              <a:rPr lang="en-US" altLang="hu-HU" sz="2400"/>
              <a:t>seek the </a:t>
            </a:r>
            <a:r>
              <a:rPr lang="en-US" altLang="hu-HU" sz="2400" i="1"/>
              <a:t>most likely</a:t>
            </a:r>
            <a:r>
              <a:rPr lang="en-US" altLang="hu-HU" sz="2400"/>
              <a:t> clusters given the data</a:t>
            </a:r>
            <a:endParaRPr lang="hu-HU" altLang="hu-HU" sz="2400"/>
          </a:p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endParaRPr lang="hu-HU" altLang="hu-HU" sz="2400"/>
          </a:p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hu-HU" sz="2400"/>
              <a:t>Finite mixtures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000"/>
              <a:t>Model data using a </a:t>
            </a:r>
            <a:r>
              <a:rPr lang="en-US" altLang="hu-HU" sz="2000" i="1"/>
              <a:t>mixture </a:t>
            </a:r>
            <a:r>
              <a:rPr lang="en-US" altLang="hu-HU" sz="2000"/>
              <a:t>of distributions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000"/>
              <a:t>One cluster, one distribution</a:t>
            </a:r>
          </a:p>
          <a:p>
            <a:pPr marL="1247775" lvl="2" indent="-276225" defTabSz="449263">
              <a:spcBef>
                <a:spcPts val="600"/>
              </a:spcBef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1800"/>
              <a:t>governs probabilities of attribute values in that cluster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000" i="1"/>
              <a:t>Finite mixtures </a:t>
            </a:r>
            <a:r>
              <a:rPr lang="en-US" altLang="hu-HU" sz="2000"/>
              <a:t>: finite number of clusters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hu-HU" sz="2000"/>
              <a:t>Individual distributions are normal (usually)</a:t>
            </a:r>
            <a:endParaRPr lang="hu-HU" altLang="hu-HU" sz="2000"/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endParaRPr lang="en-US" altLang="hu-HU" sz="2000"/>
          </a:p>
        </p:txBody>
      </p:sp>
      <p:sp>
        <p:nvSpPr>
          <p:cNvPr id="145412" name="Dia számának helye 5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D58E2141-7769-4BD4-8F49-1B7BD2F8B7AE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114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hu-HU" altLang="hu-HU" dirty="0"/>
              <a:t>Gaussian</a:t>
            </a:r>
            <a:r>
              <a:rPr lang="de-DE" altLang="hu-HU" dirty="0"/>
              <a:t> </a:t>
            </a:r>
            <a:r>
              <a:rPr lang="hu-HU" altLang="hu-HU" dirty="0"/>
              <a:t>M</a:t>
            </a:r>
            <a:r>
              <a:rPr lang="de-DE" altLang="hu-HU" dirty="0" err="1"/>
              <a:t>ixture</a:t>
            </a:r>
            <a:r>
              <a:rPr lang="de-DE" altLang="hu-HU" dirty="0"/>
              <a:t> </a:t>
            </a:r>
            <a:r>
              <a:rPr lang="hu-HU" altLang="hu-HU" dirty="0"/>
              <a:t>M</a:t>
            </a:r>
            <a:r>
              <a:rPr lang="de-DE" altLang="hu-HU" dirty="0" err="1"/>
              <a:t>odel</a:t>
            </a:r>
            <a:r>
              <a:rPr lang="hu-HU" altLang="hu-HU" dirty="0"/>
              <a:t> (GMM)</a:t>
            </a:r>
            <a:endParaRPr lang="de-DE" altLang="hu-HU" dirty="0"/>
          </a:p>
        </p:txBody>
      </p:sp>
      <p:pic>
        <p:nvPicPr>
          <p:cNvPr id="14745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636838"/>
            <a:ext cx="5829300" cy="1935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746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5300663"/>
            <a:ext cx="6962775" cy="33178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7461" name="Szövegdoboz 1"/>
          <p:cNvSpPr txBox="1">
            <a:spLocks noChangeArrowheads="1"/>
          </p:cNvSpPr>
          <p:nvPr/>
        </p:nvSpPr>
        <p:spPr bwMode="auto">
          <a:xfrm>
            <a:off x="1692275" y="6165850"/>
            <a:ext cx="53133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(probability that instance x belongs to cluster A….)</a:t>
            </a:r>
          </a:p>
        </p:txBody>
      </p:sp>
      <p:sp>
        <p:nvSpPr>
          <p:cNvPr id="147462" name="Dia számának helye 5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35BAB3BE-A0AD-444E-AA4B-1FDB2B847840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115</a:t>
            </a:fld>
            <a:endParaRPr lang="en-US" altLang="en-US" sz="140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-252535" y="304800"/>
            <a:ext cx="9280648" cy="21160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r>
              <a:rPr lang="en-US" b="1" dirty="0"/>
              <a:t>Expectation–Maximization</a:t>
            </a:r>
            <a:r>
              <a:rPr lang="hu-HU" b="1" dirty="0"/>
              <a:t> </a:t>
            </a:r>
            <a:r>
              <a:rPr lang="en-US" b="1" dirty="0"/>
              <a:t>(EM) Clustering using GMM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7638" y="2420888"/>
            <a:ext cx="8880475" cy="32957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79560" rIns="90360" bIns="44280"/>
          <a:lstStyle/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400" dirty="0"/>
              <a:t>EM = Expectation-Maximization </a:t>
            </a:r>
          </a:p>
          <a:p>
            <a:pPr marL="647700" lvl="1" indent="-215900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200" dirty="0"/>
              <a:t>Generalize </a:t>
            </a:r>
            <a:r>
              <a:rPr lang="en-US" altLang="hu-HU" sz="2200" i="1" dirty="0"/>
              <a:t>k-</a:t>
            </a:r>
            <a:r>
              <a:rPr lang="en-US" altLang="hu-HU" sz="2200" dirty="0"/>
              <a:t>means to probabilistic setting</a:t>
            </a:r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400" dirty="0"/>
              <a:t>Iterative procedure:</a:t>
            </a:r>
          </a:p>
          <a:p>
            <a:pPr marL="647700" lvl="1" indent="-215900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200" dirty="0"/>
              <a:t>E “expectation” step:</a:t>
            </a:r>
            <a:br>
              <a:rPr lang="en-US" altLang="hu-HU" sz="2200" dirty="0"/>
            </a:br>
            <a:r>
              <a:rPr lang="en-US" altLang="hu-HU" sz="2200" dirty="0"/>
              <a:t>Calculate cluster probability for each instance </a:t>
            </a:r>
            <a:br>
              <a:rPr lang="en-US" altLang="hu-HU" sz="2200" dirty="0"/>
            </a:br>
            <a:r>
              <a:rPr lang="en-US" altLang="hu-HU" sz="2200" dirty="0"/>
              <a:t>(improving mapping of instances to clusters)</a:t>
            </a:r>
          </a:p>
          <a:p>
            <a:pPr marL="647700" lvl="1" indent="-215900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200" dirty="0"/>
              <a:t>M “maximization” step:</a:t>
            </a:r>
            <a:br>
              <a:rPr lang="en-US" altLang="hu-HU" sz="2200" dirty="0"/>
            </a:br>
            <a:r>
              <a:rPr lang="en-US" altLang="hu-HU" sz="2200" dirty="0"/>
              <a:t>Estimate distribution parameters from cluster probabilities</a:t>
            </a:r>
            <a:br>
              <a:rPr lang="en-US" altLang="hu-HU" sz="2200" dirty="0"/>
            </a:br>
            <a:r>
              <a:rPr lang="en-US" altLang="hu-HU" sz="2200" dirty="0"/>
              <a:t>(adopting, improving clusters)</a:t>
            </a:r>
            <a:br>
              <a:rPr lang="hu-HU" altLang="hu-HU" sz="2200" dirty="0"/>
            </a:br>
            <a:r>
              <a:rPr lang="en-US" altLang="hu-HU" sz="2200" i="1" dirty="0"/>
              <a:t>probability of training data given the clusters</a:t>
            </a:r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400" dirty="0"/>
              <a:t>Stop when improvement is negligible</a:t>
            </a:r>
            <a:endParaRPr lang="hu-HU" altLang="hu-HU" sz="2400" dirty="0"/>
          </a:p>
          <a:p>
            <a:pPr marL="831850" lvl="1" indent="-215900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r>
              <a:rPr lang="en-US" altLang="hu-HU" sz="2000" dirty="0"/>
              <a:t>finds a local maximum of the likelihood</a:t>
            </a:r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  <a:defRPr/>
            </a:pPr>
            <a:endParaRPr lang="en-US" altLang="hu-HU" sz="2400" dirty="0"/>
          </a:p>
        </p:txBody>
      </p:sp>
      <p:sp>
        <p:nvSpPr>
          <p:cNvPr id="148484" name="Dia számának helye 5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588B5AC-01DB-4944-BEDB-694320730888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116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EM </a:t>
            </a:r>
            <a:r>
              <a:rPr lang="hu-HU" dirty="0" err="1"/>
              <a:t>Clustering</a:t>
            </a:r>
            <a:r>
              <a:rPr lang="hu-HU" dirty="0"/>
              <a:t> </a:t>
            </a:r>
            <a:r>
              <a:rPr lang="hu-HU" dirty="0" err="1"/>
              <a:t>using</a:t>
            </a:r>
            <a:r>
              <a:rPr lang="hu-HU" dirty="0"/>
              <a:t> GMM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117</a:t>
            </a:fld>
            <a:endParaRPr lang="de-DE" altLang="hu-HU"/>
          </a:p>
        </p:txBody>
      </p:sp>
      <p:pic>
        <p:nvPicPr>
          <p:cNvPr id="5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1988840"/>
            <a:ext cx="4818535" cy="4135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1532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6950" y="609600"/>
            <a:ext cx="7305675" cy="10683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Hierarchical clustering</a:t>
            </a:r>
          </a:p>
        </p:txBody>
      </p:sp>
      <p:sp>
        <p:nvSpPr>
          <p:cNvPr id="133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752600"/>
            <a:ext cx="8535988" cy="43449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/>
              <a:t>Top-down: </a:t>
            </a:r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 err="1"/>
              <a:t>recursively</a:t>
            </a:r>
            <a:r>
              <a:rPr lang="hu-HU" altLang="en-US" dirty="0"/>
              <a:t> </a:t>
            </a:r>
            <a:r>
              <a:rPr lang="hu-HU" altLang="en-US" dirty="0" err="1"/>
              <a:t>splitting</a:t>
            </a:r>
            <a:r>
              <a:rPr lang="hu-HU" altLang="en-US" dirty="0"/>
              <a:t> </a:t>
            </a:r>
            <a:r>
              <a:rPr lang="hu-HU" altLang="en-US" dirty="0" err="1"/>
              <a:t>up</a:t>
            </a:r>
            <a:r>
              <a:rPr lang="hu-HU" altLang="en-US" dirty="0"/>
              <a:t> </a:t>
            </a:r>
            <a:r>
              <a:rPr lang="hu-HU" altLang="en-US" dirty="0" err="1"/>
              <a:t>large</a:t>
            </a:r>
            <a:r>
              <a:rPr lang="hu-HU" altLang="en-US" dirty="0"/>
              <a:t> </a:t>
            </a:r>
            <a:r>
              <a:rPr lang="hu-HU" altLang="en-US" dirty="0" err="1"/>
              <a:t>clusters</a:t>
            </a:r>
            <a:r>
              <a:rPr lang="hu-HU" altLang="en-US" dirty="0"/>
              <a:t> </a:t>
            </a:r>
            <a:r>
              <a:rPr lang="hu-HU" altLang="en-US" dirty="0" err="1"/>
              <a:t>into</a:t>
            </a:r>
            <a:r>
              <a:rPr lang="hu-HU" altLang="en-US" dirty="0"/>
              <a:t> </a:t>
            </a:r>
            <a:r>
              <a:rPr lang="hu-HU" altLang="en-US" dirty="0" err="1"/>
              <a:t>smaller</a:t>
            </a:r>
            <a:r>
              <a:rPr lang="hu-HU" altLang="en-US" dirty="0"/>
              <a:t> </a:t>
            </a:r>
            <a:r>
              <a:rPr lang="hu-HU" altLang="en-US" dirty="0" err="1"/>
              <a:t>ones</a:t>
            </a:r>
            <a:br>
              <a:rPr lang="hu-HU" altLang="en-US" dirty="0"/>
            </a:br>
            <a:r>
              <a:rPr lang="hu-HU" altLang="en-US" dirty="0" err="1"/>
              <a:t>e.g</a:t>
            </a:r>
            <a:r>
              <a:rPr lang="hu-HU" altLang="en-US" dirty="0"/>
              <a:t>. </a:t>
            </a:r>
            <a:r>
              <a:rPr lang="hu-HU" altLang="en-US" dirty="0" err="1"/>
              <a:t>recursive</a:t>
            </a:r>
            <a:r>
              <a:rPr lang="hu-HU" altLang="en-US" dirty="0"/>
              <a:t> k-</a:t>
            </a:r>
            <a:r>
              <a:rPr lang="hu-HU" altLang="en-US" dirty="0" err="1"/>
              <a:t>means</a:t>
            </a:r>
            <a:endParaRPr lang="hu-HU" altLang="en-US" dirty="0"/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 err="1"/>
              <a:t>Bottom-up</a:t>
            </a:r>
            <a:r>
              <a:rPr lang="hu-HU" altLang="en-US" dirty="0"/>
              <a:t> (</a:t>
            </a:r>
            <a:r>
              <a:rPr lang="hu-HU" altLang="en-US" dirty="0" err="1"/>
              <a:t>hierarchical</a:t>
            </a:r>
            <a:r>
              <a:rPr lang="hu-HU" altLang="en-US" dirty="0"/>
              <a:t> </a:t>
            </a:r>
            <a:r>
              <a:rPr lang="hu-HU" altLang="en-US" dirty="0" err="1"/>
              <a:t>agglomerative</a:t>
            </a:r>
            <a:r>
              <a:rPr lang="hu-HU" altLang="en-US" dirty="0"/>
              <a:t> </a:t>
            </a:r>
            <a:r>
              <a:rPr lang="hu-HU" altLang="en-US" dirty="0" err="1"/>
              <a:t>clustering</a:t>
            </a:r>
            <a:r>
              <a:rPr lang="hu-HU" altLang="en-US" dirty="0"/>
              <a:t>):</a:t>
            </a:r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 err="1"/>
              <a:t>Each</a:t>
            </a:r>
            <a:r>
              <a:rPr lang="hu-HU" altLang="en-US" dirty="0"/>
              <a:t> </a:t>
            </a:r>
            <a:r>
              <a:rPr lang="hu-HU" altLang="en-US" dirty="0" err="1"/>
              <a:t>instance</a:t>
            </a:r>
            <a:r>
              <a:rPr lang="hu-HU" altLang="en-US" dirty="0"/>
              <a:t> </a:t>
            </a:r>
            <a:r>
              <a:rPr lang="hu-HU" altLang="en-US" dirty="0" err="1"/>
              <a:t>as</a:t>
            </a:r>
            <a:r>
              <a:rPr lang="hu-HU" altLang="en-US" dirty="0"/>
              <a:t> a </a:t>
            </a:r>
            <a:r>
              <a:rPr lang="hu-HU" altLang="en-US" dirty="0" err="1"/>
              <a:t>single</a:t>
            </a:r>
            <a:r>
              <a:rPr lang="hu-HU" altLang="en-US" dirty="0"/>
              <a:t> </a:t>
            </a:r>
            <a:r>
              <a:rPr lang="hu-HU" altLang="en-US" dirty="0" err="1"/>
              <a:t>cluster</a:t>
            </a:r>
            <a:endParaRPr lang="hu-HU" altLang="en-US" dirty="0"/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dirty="0" err="1"/>
              <a:t>Successvely</a:t>
            </a:r>
            <a:r>
              <a:rPr lang="hu-HU" altLang="en-US" dirty="0"/>
              <a:t> </a:t>
            </a:r>
            <a:r>
              <a:rPr lang="hu-HU" altLang="en-US" dirty="0" err="1"/>
              <a:t>merge</a:t>
            </a:r>
            <a:r>
              <a:rPr lang="hu-HU" altLang="en-US" dirty="0"/>
              <a:t> (</a:t>
            </a:r>
            <a:r>
              <a:rPr lang="hu-HU" altLang="en-US" dirty="0" err="1"/>
              <a:t>agglomerate</a:t>
            </a:r>
            <a:r>
              <a:rPr lang="hu-HU" altLang="en-US" dirty="0"/>
              <a:t>) </a:t>
            </a:r>
            <a:r>
              <a:rPr lang="hu-HU" altLang="en-US" dirty="0" err="1"/>
              <a:t>pairs</a:t>
            </a:r>
            <a:r>
              <a:rPr lang="hu-HU" altLang="en-US" dirty="0"/>
              <a:t> of </a:t>
            </a:r>
            <a:r>
              <a:rPr lang="hu-HU" altLang="en-US" dirty="0" err="1"/>
              <a:t>clusters</a:t>
            </a:r>
            <a:endParaRPr lang="en-US" altLang="en-US" dirty="0"/>
          </a:p>
        </p:txBody>
      </p:sp>
      <p:sp>
        <p:nvSpPr>
          <p:cNvPr id="133124" name="Dia számának helye 5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D867830-3061-4F83-9AFE-2C60DC813D62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118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782387951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6950" y="609600"/>
            <a:ext cx="7305675" cy="10683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Agglomerative clustering (bottom-up)</a:t>
            </a:r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2133600"/>
            <a:ext cx="8535988" cy="39639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Simple algorithm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Requires a </a:t>
            </a:r>
            <a:r>
              <a:rPr lang="en-US" altLang="en-US" b="1" i="1" dirty="0"/>
              <a:t>distance/similarity measure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Start by considering each instance to be a cluster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Find the two closest clusters and merge them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Continue merging until only one cluster is left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dirty="0"/>
              <a:t>The record of </a:t>
            </a:r>
            <a:r>
              <a:rPr lang="en-US" altLang="en-US" dirty="0" err="1"/>
              <a:t>mergings</a:t>
            </a:r>
            <a:r>
              <a:rPr lang="en-US" altLang="en-US" dirty="0"/>
              <a:t> forms a hierarchical clustering structure</a:t>
            </a:r>
            <a:endParaRPr lang="en-US" altLang="en-US" i="1" dirty="0"/>
          </a:p>
        </p:txBody>
      </p:sp>
      <p:sp>
        <p:nvSpPr>
          <p:cNvPr id="13722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43991D5-6AA2-4A3C-86B0-03D792D51BD3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119</a:t>
            </a:fld>
            <a:endParaRPr lang="en-US" altLang="en-US" sz="1400"/>
          </a:p>
        </p:txBody>
      </p:sp>
    </p:spTree>
    <p:extLst>
      <p:ext uri="{BB962C8B-B14F-4D97-AF65-F5344CB8AC3E}">
        <p14:creationId xmlns:p14="http://schemas.microsoft.com/office/powerpoint/2010/main" val="13436540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Missing values</a:t>
            </a:r>
            <a:endParaRPr lang="en-AU" altLang="en-US"/>
          </a:p>
        </p:txBody>
      </p:sp>
      <p:sp>
        <p:nvSpPr>
          <p:cNvPr id="143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600" dirty="0"/>
              <a:t>Training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C4.5 splits instances with missing values into pieces</a:t>
            </a:r>
          </a:p>
          <a:p>
            <a:pPr lvl="2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a piece going down a particular branch receives a weight proportional to the popularity of the branch</a:t>
            </a:r>
          </a:p>
          <a:p>
            <a:pPr lvl="2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weights summing to 1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Info gain etc. can be used with fractional instances using sums of weights instead of counts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600" dirty="0"/>
              <a:t>Classification</a:t>
            </a:r>
            <a:endParaRPr lang="en-US" altLang="en-US" sz="2600" dirty="0"/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the same procedure is used to split instances into pieces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200" dirty="0"/>
              <a:t>results are merged using weights</a:t>
            </a:r>
            <a:endParaRPr lang="hu-HU" altLang="en-US" sz="2200" dirty="0"/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endParaRPr lang="hu-HU" altLang="en-US" sz="2200" dirty="0"/>
          </a:p>
        </p:txBody>
      </p:sp>
      <p:sp>
        <p:nvSpPr>
          <p:cNvPr id="1434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2420DB-82AC-43B1-A0CD-F8725268E729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4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Dia számának helye 5"/>
          <p:cNvSpPr>
            <a:spLocks noGrp="1"/>
          </p:cNvSpPr>
          <p:nvPr>
            <p:ph type="sldNum" sz="quarter" idx="12"/>
          </p:nvPr>
        </p:nvSpPr>
        <p:spPr>
          <a:xfrm>
            <a:off x="457200" y="6245225"/>
            <a:ext cx="2133600" cy="476250"/>
          </a:xfrm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BFB5158A-1829-4E42-9BF3-88F358FED079}" type="slidenum">
              <a:rPr lang="en-US" altLang="en-US" sz="1400" smtClean="0">
                <a:solidFill>
                  <a:schemeClr val="tx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120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sp>
        <p:nvSpPr>
          <p:cNvPr id="141315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84175" y="74613"/>
            <a:ext cx="8529638" cy="106838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Example hierarchical clustering</a:t>
            </a:r>
          </a:p>
        </p:txBody>
      </p:sp>
      <p:sp>
        <p:nvSpPr>
          <p:cNvPr id="141316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69863" y="927100"/>
            <a:ext cx="8847137" cy="5207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200"/>
              <a:t>50 examples of different creatures from the zoo data</a:t>
            </a:r>
          </a:p>
          <a:p>
            <a:pPr lvl="1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100"/>
              <a:t>1 numeric attribute (number of legs: 0-6 scaled to 0-1)</a:t>
            </a:r>
          </a:p>
          <a:p>
            <a:pPr lvl="1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100"/>
              <a:t>15 Boolean attributes (has feathers, lays eggs,…)</a:t>
            </a:r>
          </a:p>
        </p:txBody>
      </p:sp>
      <p:pic>
        <p:nvPicPr>
          <p:cNvPr id="141317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427" y="4143339"/>
            <a:ext cx="3279545" cy="2461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131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3600"/>
            <a:ext cx="4487863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1319" name="Text Box 6"/>
          <p:cNvSpPr txBox="1">
            <a:spLocks noChangeArrowheads="1"/>
          </p:cNvSpPr>
          <p:nvPr/>
        </p:nvSpPr>
        <p:spPr bwMode="auto">
          <a:xfrm>
            <a:off x="450850" y="6402388"/>
            <a:ext cx="1824038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400">
                <a:solidFill>
                  <a:srgbClr val="FFFFFF"/>
                </a:solidFill>
                <a:latin typeface="Utopia" pitchFamily="32" charset="0"/>
              </a:rPr>
              <a:t>Dendogram</a:t>
            </a:r>
          </a:p>
        </p:txBody>
      </p:sp>
      <p:sp>
        <p:nvSpPr>
          <p:cNvPr id="141320" name="Text Box 7"/>
          <p:cNvSpPr txBox="1">
            <a:spLocks noChangeArrowheads="1"/>
          </p:cNvSpPr>
          <p:nvPr/>
        </p:nvSpPr>
        <p:spPr bwMode="auto">
          <a:xfrm>
            <a:off x="5028757" y="2261487"/>
            <a:ext cx="201453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hu-HU" altLang="en-US" sz="2400" dirty="0" err="1">
                <a:solidFill>
                  <a:schemeClr val="tx1"/>
                </a:solidFill>
                <a:latin typeface="Utopia" pitchFamily="32" charset="0"/>
              </a:rPr>
              <a:t>Dendogram</a:t>
            </a:r>
            <a:endParaRPr lang="en-US" altLang="en-US" sz="2400" dirty="0">
              <a:solidFill>
                <a:schemeClr val="tx1"/>
              </a:solidFill>
              <a:latin typeface="Utopia" pitchFamily="32" charset="0"/>
            </a:endParaRPr>
          </a:p>
        </p:txBody>
      </p:sp>
      <p:sp>
        <p:nvSpPr>
          <p:cNvPr id="141322" name="Dia számának helye 5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06F923D-CF6D-4B75-A6E5-36EC880C01C9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120</a:t>
            </a:fld>
            <a:endParaRPr lang="en-US" altLang="en-US" sz="1400"/>
          </a:p>
        </p:txBody>
      </p:sp>
      <p:sp>
        <p:nvSpPr>
          <p:cNvPr id="2" name="Téglalap 1"/>
          <p:cNvSpPr/>
          <p:nvPr/>
        </p:nvSpPr>
        <p:spPr>
          <a:xfrm>
            <a:off x="5076056" y="2875703"/>
            <a:ext cx="27180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Height of each node in the </a:t>
            </a:r>
            <a:r>
              <a:rPr lang="en-US" altLang="en-US" dirty="0" err="1"/>
              <a:t>dendogram</a:t>
            </a:r>
            <a:r>
              <a:rPr lang="en-US" altLang="en-US" dirty="0"/>
              <a:t> can be made proportional to the dissimilarity between its children</a:t>
            </a: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6045059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996950" y="74613"/>
            <a:ext cx="7305675" cy="1068387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Distance measures</a:t>
            </a:r>
          </a:p>
        </p:txBody>
      </p:sp>
      <p:sp>
        <p:nvSpPr>
          <p:cNvPr id="139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74650" y="1341438"/>
            <a:ext cx="3333750" cy="51847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200" i="1"/>
              <a:t>Single linkage </a:t>
            </a:r>
            <a:r>
              <a:rPr lang="en-US" altLang="en-US" sz="2200"/>
              <a:t>(minimum distance)</a:t>
            </a:r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1800"/>
              <a:t>outliers?!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200" i="1"/>
              <a:t>Complete linkage </a:t>
            </a:r>
            <a:r>
              <a:rPr lang="en-US" altLang="en-US" sz="2200"/>
              <a:t>(maximum distance)</a:t>
            </a:r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1800"/>
              <a:t>outliers?!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200" i="1"/>
              <a:t>Average linkage </a:t>
            </a:r>
          </a:p>
          <a:p>
            <a:pPr marL="658813" lvl="1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1800"/>
              <a:t>a lot of calculations!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200" i="1"/>
              <a:t>Centroid</a:t>
            </a:r>
            <a:r>
              <a:rPr lang="en-US" altLang="en-US" sz="2200"/>
              <a:t> (mean) </a:t>
            </a:r>
            <a:r>
              <a:rPr lang="en-US" altLang="en-US" sz="2200" i="1"/>
              <a:t>linkage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endParaRPr lang="en-US" altLang="en-US" sz="2200"/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endParaRPr lang="en-US" altLang="en-US" sz="2200"/>
          </a:p>
        </p:txBody>
      </p:sp>
      <p:sp>
        <p:nvSpPr>
          <p:cNvPr id="13926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1841F9-13DE-4020-89EE-9BBE93F054D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121</a:t>
            </a:fld>
            <a:endParaRPr lang="en-US" altLang="en-US" sz="1400"/>
          </a:p>
        </p:txBody>
      </p:sp>
      <p:pic>
        <p:nvPicPr>
          <p:cNvPr id="139269" name="Picture 6" descr="Fig. 3. Single linkage (SL), complete linkage (CL), average linkage (AL), and centroid (mean) linkage (ML). &#10;               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1052513"/>
            <a:ext cx="2962275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0" name="Téglalap 1"/>
          <p:cNvSpPr>
            <a:spLocks noChangeArrowheads="1"/>
          </p:cNvSpPr>
          <p:nvPr/>
        </p:nvSpPr>
        <p:spPr bwMode="auto">
          <a:xfrm>
            <a:off x="2357438" y="5505450"/>
            <a:ext cx="45720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>
                <a:srgbClr val="000066"/>
              </a:buClr>
              <a:buSzPct val="40000"/>
              <a:buFontTx/>
              <a:buNone/>
            </a:pPr>
            <a:r>
              <a:rPr lang="en-US" altLang="en-US" sz="1800" b="1" dirty="0"/>
              <a:t>For compact and well separated clusters – not much difference</a:t>
            </a:r>
          </a:p>
        </p:txBody>
      </p:sp>
    </p:spTree>
    <p:extLst>
      <p:ext uri="{BB962C8B-B14F-4D97-AF65-F5344CB8AC3E}">
        <p14:creationId xmlns:p14="http://schemas.microsoft.com/office/powerpoint/2010/main" val="37876692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Python, sci-kit learn, clustering methods overview </a:t>
            </a:r>
            <a:br>
              <a:rPr lang="hu-HU" altLang="hu-HU"/>
            </a:br>
            <a:r>
              <a:rPr lang="hu-HU" altLang="hu-HU" sz="1200"/>
              <a:t>(http://scikit-learn.org/stable/modules/clustering.html)</a:t>
            </a:r>
          </a:p>
        </p:txBody>
      </p:sp>
      <p:sp>
        <p:nvSpPr>
          <p:cNvPr id="150531" name="Dia számának hely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51EA39-5C7E-4A97-A9C4-729D4DF75BBD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122</a:t>
            </a:fld>
            <a:endParaRPr lang="de-DE" altLang="hu-HU" sz="1400"/>
          </a:p>
        </p:txBody>
      </p:sp>
      <p:pic>
        <p:nvPicPr>
          <p:cNvPr id="150532" name="Picture 2" descr="../_images/sphx_glr_plot_cluster_comparison_00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773238"/>
            <a:ext cx="8928100" cy="446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09600" y="304800"/>
            <a:ext cx="7543800" cy="97790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/>
              <a:t>Clustering …</a:t>
            </a:r>
            <a:endParaRPr lang="en-US" altLang="en-US"/>
          </a:p>
        </p:txBody>
      </p:sp>
      <p:sp>
        <p:nvSpPr>
          <p:cNvPr id="15155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47638" y="1587500"/>
            <a:ext cx="8880475" cy="4129088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79560" rIns="90360" bIns="44280"/>
          <a:lstStyle/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8000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</a:pPr>
            <a:r>
              <a:rPr lang="hu-HU" altLang="en-US" sz="2400" dirty="0" err="1"/>
              <a:t>Iterative</a:t>
            </a:r>
            <a:r>
              <a:rPr lang="hu-HU" altLang="en-US" sz="2400" dirty="0"/>
              <a:t> </a:t>
            </a:r>
            <a:r>
              <a:rPr lang="hu-HU" altLang="en-US" sz="2400" dirty="0" err="1"/>
              <a:t>clustering</a:t>
            </a:r>
            <a:endParaRPr lang="hu-HU" altLang="en-US" sz="2400" dirty="0"/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8000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</a:pPr>
            <a:r>
              <a:rPr lang="hu-HU" altLang="en-US" sz="2400" dirty="0" err="1"/>
              <a:t>Quality</a:t>
            </a:r>
            <a:r>
              <a:rPr lang="hu-HU" altLang="en-US" sz="2400" dirty="0"/>
              <a:t> </a:t>
            </a:r>
            <a:r>
              <a:rPr lang="hu-HU" altLang="en-US" sz="2400" dirty="0" err="1"/>
              <a:t>measures</a:t>
            </a:r>
            <a:r>
              <a:rPr lang="hu-HU" altLang="en-US" sz="2400" dirty="0"/>
              <a:t> </a:t>
            </a:r>
            <a:r>
              <a:rPr lang="hu-HU" altLang="en-US" sz="2400" dirty="0" err="1"/>
              <a:t>for</a:t>
            </a:r>
            <a:r>
              <a:rPr lang="hu-HU" altLang="en-US" sz="2400" dirty="0"/>
              <a:t> </a:t>
            </a:r>
            <a:r>
              <a:rPr lang="hu-HU" altLang="en-US" sz="2400" dirty="0" err="1"/>
              <a:t>clustering</a:t>
            </a:r>
            <a:endParaRPr lang="hu-HU" altLang="en-US" sz="2400" dirty="0"/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8000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</a:pPr>
            <a:r>
              <a:rPr lang="hu-HU" altLang="en-US" sz="2400" dirty="0" err="1"/>
              <a:t>Clustering</a:t>
            </a:r>
            <a:r>
              <a:rPr lang="hu-HU" altLang="en-US" sz="2400" dirty="0"/>
              <a:t> </a:t>
            </a:r>
            <a:r>
              <a:rPr lang="hu-HU" altLang="en-US" sz="2400" dirty="0" err="1"/>
              <a:t>nodes</a:t>
            </a:r>
            <a:r>
              <a:rPr lang="hu-HU" altLang="en-US" sz="2400" dirty="0"/>
              <a:t> in  a </a:t>
            </a:r>
            <a:r>
              <a:rPr lang="hu-HU" altLang="en-US" sz="2400" dirty="0" err="1"/>
              <a:t>graph</a:t>
            </a:r>
            <a:endParaRPr lang="hu-HU" altLang="en-US" sz="2400" dirty="0"/>
          </a:p>
          <a:p>
            <a:pPr marL="431800" indent="-215900" defTabSz="449263">
              <a:lnSpc>
                <a:spcPct val="90000"/>
              </a:lnSpc>
              <a:spcBef>
                <a:spcPts val="700"/>
              </a:spcBef>
              <a:buClr>
                <a:srgbClr val="008000"/>
              </a:buClr>
              <a:buSzPct val="45000"/>
              <a:buFont typeface="Wingdings" panose="05000000000000000000" pitchFamily="2" charset="2"/>
              <a:buChar char=""/>
              <a:tabLst>
                <a:tab pos="889000" algn="l"/>
                <a:tab pos="1803400" algn="l"/>
                <a:tab pos="2717800" algn="l"/>
                <a:tab pos="3632200" algn="l"/>
                <a:tab pos="4546600" algn="l"/>
                <a:tab pos="5461000" algn="l"/>
                <a:tab pos="6375400" algn="l"/>
                <a:tab pos="7289800" algn="l"/>
                <a:tab pos="8204200" algn="l"/>
                <a:tab pos="9118600" algn="l"/>
                <a:tab pos="10033000" algn="l"/>
              </a:tabLst>
            </a:pPr>
            <a:endParaRPr lang="hu-HU" altLang="en-US" sz="2400" dirty="0"/>
          </a:p>
        </p:txBody>
      </p:sp>
      <p:sp>
        <p:nvSpPr>
          <p:cNvPr id="151556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7E84EF-9F3B-483E-9F4B-11631382851D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123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5000"/>
            </a:br>
            <a:r>
              <a:rPr lang="hu-HU" altLang="en-US" sz="5000"/>
              <a:t>Combining clustering and classification</a:t>
            </a:r>
            <a:endParaRPr lang="en-US" altLang="en-US" sz="50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Semisupervised learning</a:t>
            </a:r>
          </a:p>
        </p:txBody>
      </p:sp>
      <p:sp>
        <p:nvSpPr>
          <p:cNvPr id="154627" name="Rectangle 3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 i="1"/>
              <a:t>Semisupervised learning</a:t>
            </a:r>
            <a:r>
              <a:rPr lang="en-US" altLang="en-US" sz="2600"/>
              <a:t>: attempts to use unlabeled data as well as labeled data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The aim is to improve classification performance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Why try to do this? Unlabeled data is often plentiful and labeling data can be expensive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Web mining: classifying web pages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Text mining: identifying names in text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Video mining: classifying people in the news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600"/>
              <a:t>Leveraging the large pool of unlabeled examples would be very attractive</a:t>
            </a:r>
          </a:p>
        </p:txBody>
      </p:sp>
      <p:sp>
        <p:nvSpPr>
          <p:cNvPr id="15462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E2C39F4-4129-49DF-9168-28752B3D1B02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125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Cím 4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520950"/>
          </a:xfrm>
        </p:spPr>
        <p:txBody>
          <a:bodyPr/>
          <a:lstStyle/>
          <a:p>
            <a:r>
              <a:rPr lang="hu-HU" altLang="en-US" dirty="0" err="1"/>
              <a:t>Labelling</a:t>
            </a:r>
            <a:r>
              <a:rPr lang="hu-HU" altLang="en-US" dirty="0"/>
              <a:t> </a:t>
            </a:r>
            <a:r>
              <a:rPr lang="hu-HU" altLang="en-US" dirty="0" err="1"/>
              <a:t>data</a:t>
            </a:r>
            <a:r>
              <a:rPr lang="hu-HU" altLang="en-US" dirty="0"/>
              <a:t> is </a:t>
            </a:r>
            <a:r>
              <a:rPr lang="hu-HU" altLang="en-US" dirty="0" err="1"/>
              <a:t>expensive</a:t>
            </a:r>
            <a:r>
              <a:rPr lang="hu-HU" altLang="en-US" dirty="0"/>
              <a:t>!</a:t>
            </a:r>
            <a:br>
              <a:rPr lang="hu-HU" altLang="en-US" dirty="0"/>
            </a:br>
            <a:r>
              <a:rPr lang="hu-HU" altLang="en-US" dirty="0" err="1"/>
              <a:t>Crowdsourcing</a:t>
            </a:r>
            <a:r>
              <a:rPr lang="hu-HU" altLang="en-US" dirty="0"/>
              <a:t> </a:t>
            </a:r>
            <a:br>
              <a:rPr lang="hu-HU" altLang="en-US" dirty="0"/>
            </a:br>
            <a:r>
              <a:rPr lang="hu-HU" altLang="en-US" dirty="0"/>
              <a:t>(</a:t>
            </a:r>
            <a:r>
              <a:rPr lang="hu-HU" altLang="en-US" dirty="0" err="1"/>
              <a:t>Appen</a:t>
            </a:r>
            <a:r>
              <a:rPr lang="hu-HU" altLang="en-US" dirty="0"/>
              <a:t>, Amazon </a:t>
            </a:r>
            <a:r>
              <a:rPr lang="hu-HU" altLang="en-US" dirty="0" err="1"/>
              <a:t>Mechanical</a:t>
            </a:r>
            <a:r>
              <a:rPr lang="hu-HU" altLang="en-US" dirty="0"/>
              <a:t> </a:t>
            </a:r>
            <a:r>
              <a:rPr lang="hu-HU" altLang="en-US" dirty="0" err="1"/>
              <a:t>Turk</a:t>
            </a:r>
            <a:r>
              <a:rPr lang="hu-HU" altLang="en-US" dirty="0"/>
              <a:t>, </a:t>
            </a:r>
            <a:r>
              <a:rPr lang="hu-HU" altLang="en-US" dirty="0" err="1"/>
              <a:t>Figure</a:t>
            </a:r>
            <a:r>
              <a:rPr lang="hu-HU" altLang="en-US" dirty="0"/>
              <a:t> </a:t>
            </a:r>
            <a:r>
              <a:rPr lang="hu-HU" altLang="en-US" dirty="0" err="1"/>
              <a:t>Eight</a:t>
            </a:r>
            <a:r>
              <a:rPr lang="hu-HU" altLang="en-US" dirty="0"/>
              <a:t>,…)</a:t>
            </a:r>
            <a:endParaRPr lang="en-GB" altLang="en-US" dirty="0"/>
          </a:p>
        </p:txBody>
      </p:sp>
      <p:sp>
        <p:nvSpPr>
          <p:cNvPr id="156675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2F7F7C-8550-4BC0-9106-A4285BE98D6B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126</a:t>
            </a:fld>
            <a:endParaRPr lang="de-DE" altLang="en-US" sz="1400"/>
          </a:p>
        </p:txBody>
      </p:sp>
      <p:pic>
        <p:nvPicPr>
          <p:cNvPr id="156676" name="Picture 4" descr="http://upload.wikimedia.org/wikipedia/commons/thumb/2/27/Kempelen_chess1.jpg/250px-Kempelen_chess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5143500"/>
            <a:ext cx="1031875" cy="110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6678" name="Szövegdoboz 1"/>
          <p:cNvSpPr txBox="1">
            <a:spLocks noChangeArrowheads="1"/>
          </p:cNvSpPr>
          <p:nvPr/>
        </p:nvSpPr>
        <p:spPr bwMode="auto">
          <a:xfrm>
            <a:off x="6934846" y="3972763"/>
            <a:ext cx="175195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200" dirty="0" err="1">
                <a:solidFill>
                  <a:schemeClr val="tx1"/>
                </a:solidFill>
              </a:rPr>
              <a:t>Fun</a:t>
            </a:r>
            <a:r>
              <a:rPr lang="hu-HU" altLang="hu-HU" sz="1200" dirty="0">
                <a:solidFill>
                  <a:schemeClr val="tx1"/>
                </a:solidFill>
              </a:rPr>
              <a:t> </a:t>
            </a:r>
            <a:r>
              <a:rPr lang="hu-HU" altLang="hu-HU" sz="1200" dirty="0" err="1">
                <a:solidFill>
                  <a:schemeClr val="tx1"/>
                </a:solidFill>
              </a:rPr>
              <a:t>staff</a:t>
            </a:r>
            <a:r>
              <a:rPr lang="hu-HU" altLang="hu-HU" sz="1200" dirty="0">
                <a:solidFill>
                  <a:schemeClr val="tx1"/>
                </a:solidFill>
              </a:rPr>
              <a:t> </a:t>
            </a:r>
            <a:r>
              <a:rPr lang="hu-HU" altLang="hu-HU" sz="1200" dirty="0" err="1">
                <a:solidFill>
                  <a:schemeClr val="tx1"/>
                </a:solidFill>
              </a:rPr>
              <a:t>with</a:t>
            </a:r>
            <a:r>
              <a:rPr lang="hu-HU" altLang="hu-HU" sz="1200" dirty="0">
                <a:solidFill>
                  <a:schemeClr val="tx1"/>
                </a:solidFill>
              </a:rPr>
              <a:t> </a:t>
            </a:r>
            <a:r>
              <a:rPr lang="hu-HU" altLang="hu-HU" sz="1200" dirty="0" err="1">
                <a:solidFill>
                  <a:schemeClr val="tx1"/>
                </a:solidFill>
              </a:rPr>
              <a:t>Hungarian</a:t>
            </a:r>
            <a:r>
              <a:rPr lang="hu-HU" altLang="hu-HU" sz="1200" dirty="0">
                <a:solidFill>
                  <a:schemeClr val="tx1"/>
                </a:solidFill>
              </a:rPr>
              <a:t> </a:t>
            </a:r>
            <a:r>
              <a:rPr lang="hu-HU" altLang="hu-HU" sz="1200" dirty="0" err="1">
                <a:solidFill>
                  <a:schemeClr val="tx1"/>
                </a:solidFill>
              </a:rPr>
              <a:t>connection:The</a:t>
            </a:r>
            <a:r>
              <a:rPr lang="hu-HU" altLang="hu-HU" sz="1200" dirty="0">
                <a:solidFill>
                  <a:schemeClr val="tx1"/>
                </a:solidFill>
              </a:rPr>
              <a:t> </a:t>
            </a:r>
            <a:r>
              <a:rPr lang="hu-HU" altLang="hu-HU" sz="1200" dirty="0" err="1">
                <a:solidFill>
                  <a:schemeClr val="tx1"/>
                </a:solidFill>
              </a:rPr>
              <a:t>Turk</a:t>
            </a:r>
            <a:r>
              <a:rPr lang="hu-HU" altLang="hu-HU" sz="1200" dirty="0">
                <a:solidFill>
                  <a:schemeClr val="tx1"/>
                </a:solidFill>
              </a:rPr>
              <a:t>, Farkas Kempelen</a:t>
            </a:r>
            <a:br>
              <a:rPr lang="hu-HU" altLang="hu-HU" sz="1200" dirty="0">
                <a:solidFill>
                  <a:schemeClr val="tx1"/>
                </a:solidFill>
              </a:rPr>
            </a:br>
            <a:r>
              <a:rPr lang="hu-HU" altLang="hu-HU" sz="1200" dirty="0">
                <a:solidFill>
                  <a:schemeClr val="tx1"/>
                </a:solidFill>
              </a:rPr>
              <a:t>(https://en.wikipedia.org/wiki/The_Turk)</a:t>
            </a: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8" y="3092351"/>
            <a:ext cx="3303954" cy="3178770"/>
          </a:xfrm>
          <a:prstGeom prst="rect">
            <a:avLst/>
          </a:prstGeom>
        </p:spPr>
      </p:pic>
      <p:pic>
        <p:nvPicPr>
          <p:cNvPr id="3" name="Kép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323" y="2997426"/>
            <a:ext cx="2743862" cy="2861962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Clustering + classification</a:t>
            </a:r>
          </a:p>
        </p:txBody>
      </p:sp>
      <p:sp>
        <p:nvSpPr>
          <p:cNvPr id="157699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 err="1"/>
              <a:t>Classification</a:t>
            </a:r>
            <a:r>
              <a:rPr lang="hu-HU" altLang="hu-HU" dirty="0"/>
              <a:t> </a:t>
            </a:r>
            <a:r>
              <a:rPr lang="hu-HU" altLang="hu-HU" dirty="0" err="1"/>
              <a:t>problem</a:t>
            </a:r>
            <a:endParaRPr lang="hu-HU" altLang="hu-HU" dirty="0"/>
          </a:p>
          <a:p>
            <a:pPr lvl="1"/>
            <a:r>
              <a:rPr lang="hu-HU" altLang="hu-HU" dirty="0" err="1"/>
              <a:t>Possible</a:t>
            </a:r>
            <a:r>
              <a:rPr lang="hu-HU" altLang="hu-HU" dirty="0"/>
              <a:t> </a:t>
            </a:r>
            <a:r>
              <a:rPr lang="hu-HU" altLang="hu-HU" dirty="0" err="1"/>
              <a:t>to</a:t>
            </a:r>
            <a:r>
              <a:rPr lang="hu-HU" altLang="hu-HU" dirty="0"/>
              <a:t> </a:t>
            </a:r>
            <a:r>
              <a:rPr lang="hu-HU" altLang="hu-HU" dirty="0" err="1"/>
              <a:t>train</a:t>
            </a:r>
            <a:r>
              <a:rPr lang="hu-HU" altLang="hu-HU" dirty="0"/>
              <a:t> </a:t>
            </a:r>
            <a:r>
              <a:rPr lang="hu-HU" altLang="hu-HU" dirty="0" err="1"/>
              <a:t>classifier</a:t>
            </a:r>
            <a:r>
              <a:rPr lang="hu-HU" altLang="hu-HU" dirty="0"/>
              <a:t> </a:t>
            </a:r>
            <a:r>
              <a:rPr lang="hu-HU" altLang="hu-HU" dirty="0" err="1"/>
              <a:t>directly</a:t>
            </a:r>
            <a:endParaRPr lang="hu-HU" altLang="hu-HU" dirty="0"/>
          </a:p>
          <a:p>
            <a:r>
              <a:rPr lang="hu-HU" altLang="hu-HU" dirty="0" err="1"/>
              <a:t>Improving</a:t>
            </a:r>
            <a:r>
              <a:rPr lang="hu-HU" altLang="hu-HU" dirty="0"/>
              <a:t> </a:t>
            </a:r>
            <a:r>
              <a:rPr lang="hu-HU" altLang="hu-HU" dirty="0" err="1"/>
              <a:t>classifier</a:t>
            </a:r>
            <a:endParaRPr lang="hu-HU" altLang="hu-HU" dirty="0"/>
          </a:p>
          <a:p>
            <a:pPr lvl="1"/>
            <a:r>
              <a:rPr lang="hu-HU" altLang="hu-HU" dirty="0" err="1"/>
              <a:t>Clustering</a:t>
            </a:r>
            <a:r>
              <a:rPr lang="hu-HU" altLang="hu-HU" dirty="0"/>
              <a:t> </a:t>
            </a:r>
            <a:r>
              <a:rPr lang="hu-HU" altLang="hu-HU" dirty="0" err="1"/>
              <a:t>first</a:t>
            </a:r>
            <a:endParaRPr lang="hu-HU" altLang="hu-HU" dirty="0"/>
          </a:p>
          <a:p>
            <a:pPr lvl="2"/>
            <a:r>
              <a:rPr lang="hu-HU" altLang="hu-HU" dirty="0" err="1"/>
              <a:t>Groups</a:t>
            </a:r>
            <a:r>
              <a:rPr lang="hu-HU" altLang="hu-HU" dirty="0"/>
              <a:t> </a:t>
            </a:r>
            <a:r>
              <a:rPr lang="hu-HU" altLang="hu-HU" dirty="0" err="1"/>
              <a:t>similar</a:t>
            </a:r>
            <a:r>
              <a:rPr lang="hu-HU" altLang="hu-HU" dirty="0"/>
              <a:t> </a:t>
            </a:r>
            <a:r>
              <a:rPr lang="hu-HU" altLang="hu-HU" dirty="0" err="1"/>
              <a:t>instances</a:t>
            </a:r>
            <a:endParaRPr lang="hu-HU" altLang="hu-HU" dirty="0"/>
          </a:p>
          <a:p>
            <a:pPr lvl="1"/>
            <a:r>
              <a:rPr lang="hu-HU" altLang="hu-HU" dirty="0" err="1"/>
              <a:t>Including</a:t>
            </a:r>
            <a:r>
              <a:rPr lang="hu-HU" altLang="hu-HU" dirty="0"/>
              <a:t> </a:t>
            </a:r>
            <a:r>
              <a:rPr lang="hu-HU" altLang="hu-HU" dirty="0" err="1"/>
              <a:t>cluster</a:t>
            </a:r>
            <a:r>
              <a:rPr lang="hu-HU" altLang="hu-HU" dirty="0"/>
              <a:t> </a:t>
            </a:r>
            <a:r>
              <a:rPr lang="hu-HU" altLang="hu-HU" dirty="0" err="1"/>
              <a:t>value</a:t>
            </a:r>
            <a:r>
              <a:rPr lang="hu-HU" altLang="hu-HU" dirty="0"/>
              <a:t> </a:t>
            </a:r>
            <a:r>
              <a:rPr lang="hu-HU" altLang="hu-HU" dirty="0" err="1"/>
              <a:t>as</a:t>
            </a:r>
            <a:r>
              <a:rPr lang="hu-HU" altLang="hu-HU" dirty="0"/>
              <a:t> </a:t>
            </a:r>
            <a:r>
              <a:rPr lang="hu-HU" altLang="hu-HU" dirty="0" err="1"/>
              <a:t>new</a:t>
            </a:r>
            <a:r>
              <a:rPr lang="hu-HU" altLang="hu-HU" dirty="0"/>
              <a:t> </a:t>
            </a:r>
            <a:r>
              <a:rPr lang="hu-HU" altLang="hu-HU" dirty="0" err="1"/>
              <a:t>attribute</a:t>
            </a:r>
            <a:endParaRPr lang="hu-HU" altLang="hu-HU" dirty="0"/>
          </a:p>
        </p:txBody>
      </p:sp>
      <p:sp>
        <p:nvSpPr>
          <p:cNvPr id="15770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107074D-478A-416F-9E16-4246E0DEAC24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127</a:t>
            </a:fld>
            <a:endParaRPr lang="de-DE" altLang="hu-HU" sz="1400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Cím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3775"/>
          </a:xfrm>
        </p:spPr>
        <p:txBody>
          <a:bodyPr/>
          <a:lstStyle/>
          <a:p>
            <a:r>
              <a:rPr lang="hu-HU" altLang="en-US"/>
              <a:t>Summary/concepts/questions</a:t>
            </a:r>
            <a:endParaRPr lang="en-GB" altLang="en-US"/>
          </a:p>
        </p:txBody>
      </p:sp>
      <p:sp>
        <p:nvSpPr>
          <p:cNvPr id="158723" name="Tartalom helye 4"/>
          <p:cNvSpPr>
            <a:spLocks noGrp="1"/>
          </p:cNvSpPr>
          <p:nvPr>
            <p:ph idx="1"/>
          </p:nvPr>
        </p:nvSpPr>
        <p:spPr>
          <a:xfrm>
            <a:off x="457200" y="1412875"/>
            <a:ext cx="8229600" cy="5445125"/>
          </a:xfrm>
        </p:spPr>
        <p:txBody>
          <a:bodyPr/>
          <a:lstStyle/>
          <a:p>
            <a:r>
              <a:rPr lang="hu-HU" altLang="en-US" sz="2200"/>
              <a:t>Overfitting, underfitting</a:t>
            </a:r>
          </a:p>
          <a:p>
            <a:r>
              <a:rPr lang="hu-HU" altLang="en-US" sz="2200"/>
              <a:t>C4.5</a:t>
            </a:r>
          </a:p>
          <a:p>
            <a:pPr lvl="1"/>
            <a:r>
              <a:rPr lang="hu-HU" altLang="en-US" sz="1400"/>
              <a:t>Handling of numeric attributes</a:t>
            </a:r>
          </a:p>
          <a:p>
            <a:pPr lvl="1"/>
            <a:r>
              <a:rPr lang="hu-HU" altLang="en-US" sz="1400"/>
              <a:t>Handling of missing values (learning, classification)</a:t>
            </a:r>
          </a:p>
          <a:p>
            <a:pPr lvl="1"/>
            <a:r>
              <a:rPr lang="hu-HU" altLang="en-US" sz="1400"/>
              <a:t>Pruning</a:t>
            </a:r>
          </a:p>
          <a:p>
            <a:pPr lvl="2"/>
            <a:r>
              <a:rPr lang="hu-HU" altLang="en-US" sz="1000"/>
              <a:t>pre-pruning, post-pruning (subtree replacement, subtree raising)</a:t>
            </a:r>
          </a:p>
          <a:p>
            <a:pPr lvl="2"/>
            <a:r>
              <a:rPr lang="hu-HU" altLang="en-US" sz="1000"/>
              <a:t>Error estimation</a:t>
            </a:r>
          </a:p>
          <a:p>
            <a:pPr lvl="1"/>
            <a:r>
              <a:rPr lang="hu-HU" altLang="en-US" sz="1400"/>
              <a:t>Reduced Error Pruning</a:t>
            </a:r>
          </a:p>
          <a:p>
            <a:r>
              <a:rPr lang="hu-HU" altLang="en-US" sz="2200"/>
              <a:t>CART</a:t>
            </a:r>
          </a:p>
          <a:p>
            <a:pPr lvl="1"/>
            <a:r>
              <a:rPr lang="hu-HU" altLang="en-US" sz="1400"/>
              <a:t>GINI Index</a:t>
            </a:r>
          </a:p>
          <a:p>
            <a:pPr lvl="1"/>
            <a:r>
              <a:rPr lang="hu-HU" altLang="en-US" sz="1400"/>
              <a:t>Cost-complexitiy pruning</a:t>
            </a:r>
            <a:endParaRPr lang="en-GB" altLang="en-US" sz="1400"/>
          </a:p>
          <a:p>
            <a:r>
              <a:rPr lang="hu-HU" altLang="en-US" sz="2200"/>
              <a:t>Regularized linear regression</a:t>
            </a:r>
          </a:p>
          <a:p>
            <a:pPr lvl="1"/>
            <a:r>
              <a:rPr lang="hu-HU" altLang="en-US" sz="1800"/>
              <a:t>Ridge</a:t>
            </a:r>
          </a:p>
          <a:p>
            <a:pPr lvl="1"/>
            <a:r>
              <a:rPr lang="hu-HU" altLang="en-US" sz="1800"/>
              <a:t>Lasso</a:t>
            </a:r>
          </a:p>
          <a:p>
            <a:r>
              <a:rPr lang="hu-HU" altLang="en-US" sz="2200"/>
              <a:t>R</a:t>
            </a:r>
            <a:r>
              <a:rPr lang="en-GB" altLang="en-US" sz="2200"/>
              <a:t>egression tree learning</a:t>
            </a:r>
          </a:p>
          <a:p>
            <a:r>
              <a:rPr lang="en-GB" altLang="en-US" sz="2200"/>
              <a:t>Model tree learning</a:t>
            </a:r>
          </a:p>
          <a:p>
            <a:pPr lvl="1"/>
            <a:r>
              <a:rPr lang="en-GB" altLang="en-US" sz="1800"/>
              <a:t> Smoothing</a:t>
            </a:r>
          </a:p>
          <a:p>
            <a:pPr lvl="1"/>
            <a:endParaRPr lang="hu-HU" altLang="en-US" sz="1800"/>
          </a:p>
        </p:txBody>
      </p:sp>
      <p:sp>
        <p:nvSpPr>
          <p:cNvPr id="158724" name="Dia számának hely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DF5DBCD-1E71-4589-AF86-C791387DB38F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128</a:t>
            </a:fld>
            <a:endParaRPr lang="de-DE" altLang="en-US" sz="14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Summary/concepts/questions 2</a:t>
            </a:r>
            <a:endParaRPr lang="en-GB" altLang="en-US"/>
          </a:p>
        </p:txBody>
      </p:sp>
      <p:sp>
        <p:nvSpPr>
          <p:cNvPr id="159747" name="Tartalom helye 4"/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5589587"/>
          </a:xfrm>
        </p:spPr>
        <p:txBody>
          <a:bodyPr/>
          <a:lstStyle/>
          <a:p>
            <a:r>
              <a:rPr lang="en-GB" altLang="en-US" sz="2200"/>
              <a:t>Instance based learning</a:t>
            </a:r>
          </a:p>
          <a:p>
            <a:pPr lvl="1"/>
            <a:r>
              <a:rPr lang="en-GB" altLang="en-US" sz="1800"/>
              <a:t>performance</a:t>
            </a:r>
          </a:p>
          <a:p>
            <a:pPr lvl="1"/>
            <a:r>
              <a:rPr lang="en-GB" altLang="en-US" sz="1800"/>
              <a:t>noise</a:t>
            </a:r>
          </a:p>
          <a:p>
            <a:pPr lvl="1"/>
            <a:r>
              <a:rPr lang="en-GB" altLang="en-US" sz="1800"/>
              <a:t>attribute weighing and selection</a:t>
            </a:r>
          </a:p>
          <a:p>
            <a:pPr lvl="1"/>
            <a:r>
              <a:rPr lang="en-GB" altLang="en-US" sz="1800"/>
              <a:t>generalisation</a:t>
            </a:r>
          </a:p>
          <a:p>
            <a:r>
              <a:rPr lang="en-GB" altLang="en-US" sz="2200"/>
              <a:t>Bayesian networks</a:t>
            </a:r>
          </a:p>
          <a:p>
            <a:pPr lvl="1"/>
            <a:r>
              <a:rPr lang="en-GB" altLang="en-US" sz="1800"/>
              <a:t>d-separation</a:t>
            </a:r>
          </a:p>
          <a:p>
            <a:pPr lvl="1"/>
            <a:r>
              <a:rPr lang="en-GB" altLang="en-US" sz="1800"/>
              <a:t>Prediction with Bayesian network</a:t>
            </a:r>
          </a:p>
          <a:p>
            <a:pPr lvl="1"/>
            <a:r>
              <a:rPr lang="en-GB" altLang="en-US" sz="1800"/>
              <a:t>Learning Bayesian Networks</a:t>
            </a:r>
          </a:p>
          <a:p>
            <a:pPr lvl="2"/>
            <a:r>
              <a:rPr lang="en-GB" altLang="en-US" sz="1400"/>
              <a:t>Known structure, full observability</a:t>
            </a:r>
          </a:p>
          <a:p>
            <a:pPr lvl="2"/>
            <a:r>
              <a:rPr lang="en-GB" altLang="en-US" sz="1400"/>
              <a:t>Unknown structure, full observability</a:t>
            </a:r>
          </a:p>
          <a:p>
            <a:pPr lvl="3"/>
            <a:r>
              <a:rPr lang="en-GB" altLang="en-US" sz="1000"/>
              <a:t>Evaluating the goodness of a given network (maximum likelihood + preventing overfitting (AIC, MDL)</a:t>
            </a:r>
          </a:p>
          <a:p>
            <a:pPr lvl="3"/>
            <a:r>
              <a:rPr lang="en-GB" altLang="en-US" sz="1000"/>
              <a:t>Searching through space of possible networks (K2, TAN, Superparent one-dependence estimator)</a:t>
            </a:r>
          </a:p>
          <a:p>
            <a:r>
              <a:rPr lang="en-GB" altLang="en-US" sz="2200"/>
              <a:t>Support Vector Machine</a:t>
            </a:r>
          </a:p>
          <a:p>
            <a:pPr lvl="1"/>
            <a:r>
              <a:rPr lang="en-GB" altLang="en-US" sz="1800"/>
              <a:t>Maximum margin hyperplane</a:t>
            </a:r>
          </a:p>
          <a:p>
            <a:pPr lvl="1"/>
            <a:r>
              <a:rPr lang="en-GB" altLang="en-US" sz="1800"/>
              <a:t>nonlinear case, Kernel function</a:t>
            </a:r>
            <a:endParaRPr lang="hu-HU" altLang="en-US" sz="1800"/>
          </a:p>
          <a:p>
            <a:pPr lvl="1"/>
            <a:r>
              <a:rPr lang="hu-HU" altLang="en-US" sz="1800"/>
              <a:t>Regularization parameter</a:t>
            </a:r>
            <a:endParaRPr lang="en-GB" altLang="en-US" sz="1800"/>
          </a:p>
          <a:p>
            <a:pPr lvl="1"/>
            <a:endParaRPr lang="hu-HU" altLang="en-US" sz="1800"/>
          </a:p>
        </p:txBody>
      </p:sp>
      <p:sp>
        <p:nvSpPr>
          <p:cNvPr id="159748" name="Dia számának hely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58CD433-FBDC-497C-827B-803693E98D4A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129</a:t>
            </a:fld>
            <a:endParaRPr lang="de-DE" altLang="en-US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A190E-1F4C-4C05-8DF4-0C12F59F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Tree overfitting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E5D17-66A4-4966-B863-750EF3FF8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ID3 stop criterion</a:t>
            </a:r>
          </a:p>
          <a:p>
            <a:pPr lvl="1"/>
            <a:r>
              <a:rPr lang="hu-HU" dirty="0"/>
              <a:t>Leaf node pure</a:t>
            </a:r>
          </a:p>
          <a:p>
            <a:pPr lvl="1"/>
            <a:r>
              <a:rPr lang="hu-HU" dirty="0"/>
              <a:t>No more attribute to select</a:t>
            </a:r>
          </a:p>
          <a:p>
            <a:r>
              <a:rPr lang="hu-HU" dirty="0"/>
              <a:t>Tends to overfit</a:t>
            </a:r>
          </a:p>
          <a:p>
            <a:r>
              <a:rPr lang="hu-HU" dirty="0"/>
              <a:t>Lower levels (close to leaf nodes) decided on small number of training instances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647408-B3D7-4241-9599-CA18A8A5A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13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277972975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Cím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Summary/concepts/questions 3</a:t>
            </a:r>
            <a:endParaRPr lang="en-GB" altLang="en-US"/>
          </a:p>
        </p:txBody>
      </p:sp>
      <p:sp>
        <p:nvSpPr>
          <p:cNvPr id="160771" name="Tartalom helye 4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/>
          <a:lstStyle/>
          <a:p>
            <a:r>
              <a:rPr lang="en-GB" altLang="en-US" sz="2200" dirty="0"/>
              <a:t>clustering</a:t>
            </a:r>
          </a:p>
          <a:p>
            <a:pPr lvl="1"/>
            <a:r>
              <a:rPr lang="hu-HU" altLang="en-US" sz="1800" dirty="0"/>
              <a:t>K-</a:t>
            </a:r>
            <a:r>
              <a:rPr lang="hu-HU" altLang="en-US" sz="1800" dirty="0" err="1"/>
              <a:t>Means</a:t>
            </a:r>
            <a:endParaRPr lang="en-GB" altLang="en-US" sz="1800" dirty="0"/>
          </a:p>
          <a:p>
            <a:pPr lvl="1"/>
            <a:r>
              <a:rPr lang="hu-HU" altLang="en-US" sz="1800" dirty="0" err="1"/>
              <a:t>Mean</a:t>
            </a:r>
            <a:r>
              <a:rPr lang="hu-HU" altLang="en-US" sz="1800" dirty="0"/>
              <a:t>-shift</a:t>
            </a:r>
          </a:p>
          <a:p>
            <a:pPr lvl="1"/>
            <a:r>
              <a:rPr lang="hu-HU" altLang="en-US" sz="1800" dirty="0"/>
              <a:t>DBSCAN (</a:t>
            </a:r>
            <a:r>
              <a:rPr lang="hu-HU" altLang="en-US" sz="1800" dirty="0" err="1"/>
              <a:t>density-based</a:t>
            </a:r>
            <a:r>
              <a:rPr lang="hu-HU" altLang="en-US" sz="1800" dirty="0"/>
              <a:t>)</a:t>
            </a:r>
          </a:p>
          <a:p>
            <a:pPr lvl="1"/>
            <a:r>
              <a:rPr lang="hu-HU" altLang="en-US" sz="1800" dirty="0"/>
              <a:t>EM </a:t>
            </a:r>
            <a:r>
              <a:rPr lang="hu-HU" altLang="en-US" sz="1800" dirty="0" err="1"/>
              <a:t>Clustering</a:t>
            </a:r>
            <a:r>
              <a:rPr lang="hu-HU" altLang="en-US" sz="1800" dirty="0"/>
              <a:t> </a:t>
            </a:r>
            <a:r>
              <a:rPr lang="hu-HU" altLang="en-US" sz="1800" dirty="0" err="1"/>
              <a:t>using</a:t>
            </a:r>
            <a:r>
              <a:rPr lang="hu-HU" altLang="en-US" sz="1800" dirty="0"/>
              <a:t> GMM (</a:t>
            </a:r>
            <a:r>
              <a:rPr lang="hu-HU" altLang="en-US" sz="1800" dirty="0" err="1"/>
              <a:t>probabilistic</a:t>
            </a:r>
            <a:r>
              <a:rPr lang="hu-HU" altLang="en-US" sz="1800" dirty="0"/>
              <a:t>)</a:t>
            </a:r>
          </a:p>
          <a:p>
            <a:pPr lvl="1"/>
            <a:r>
              <a:rPr lang="hu-HU" altLang="en-US" sz="1800" dirty="0" err="1"/>
              <a:t>Hierarchical</a:t>
            </a:r>
            <a:endParaRPr lang="hu-HU" altLang="en-US" sz="1800" dirty="0"/>
          </a:p>
          <a:p>
            <a:pPr lvl="2"/>
            <a:r>
              <a:rPr lang="hu-HU" altLang="en-US" sz="1400" dirty="0"/>
              <a:t>Top-down</a:t>
            </a:r>
          </a:p>
          <a:p>
            <a:pPr lvl="2"/>
            <a:r>
              <a:rPr lang="hu-HU" altLang="en-US" sz="1400" dirty="0" err="1"/>
              <a:t>Bottom-up</a:t>
            </a:r>
            <a:r>
              <a:rPr lang="hu-HU" altLang="en-US" sz="1400" dirty="0"/>
              <a:t> (</a:t>
            </a:r>
            <a:r>
              <a:rPr lang="hu-HU" altLang="en-US" sz="1400" dirty="0" err="1"/>
              <a:t>agglomerative</a:t>
            </a:r>
            <a:r>
              <a:rPr lang="hu-HU" altLang="en-US" sz="1400" dirty="0"/>
              <a:t>)</a:t>
            </a:r>
          </a:p>
          <a:p>
            <a:r>
              <a:rPr lang="hu-HU" altLang="en-US" sz="2200" dirty="0"/>
              <a:t>S</a:t>
            </a:r>
            <a:r>
              <a:rPr lang="en-GB" altLang="en-US" sz="2200" dirty="0" err="1"/>
              <a:t>emisupervised</a:t>
            </a:r>
            <a:r>
              <a:rPr lang="en-GB" altLang="en-US" sz="2200" dirty="0"/>
              <a:t> learning</a:t>
            </a:r>
          </a:p>
        </p:txBody>
      </p:sp>
      <p:sp>
        <p:nvSpPr>
          <p:cNvPr id="160772" name="Dia számának hely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2D67D2-2683-4935-ACC9-609931B633D6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130</a:t>
            </a:fld>
            <a:endParaRPr lang="de-DE" altLang="en-US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 eaLnBrk="1" hangingPunct="1"/>
            <a:r>
              <a:rPr lang="en-US" altLang="en-US"/>
              <a:t>Pruning</a:t>
            </a:r>
            <a:endParaRPr lang="en-AU" alt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977900"/>
            <a:ext cx="8229600" cy="5619750"/>
          </a:xfrm>
        </p:spPr>
        <p:txBody>
          <a:bodyPr/>
          <a:lstStyle/>
          <a:p>
            <a:pPr marL="533400" indent="-533400" eaLnBrk="1" hangingPunct="1">
              <a:buClr>
                <a:srgbClr val="000066"/>
              </a:buClr>
            </a:pPr>
            <a:r>
              <a:rPr lang="hu-HU" altLang="en-US" dirty="0"/>
              <a:t>Simplifying </a:t>
            </a:r>
            <a:r>
              <a:rPr lang="en-US" altLang="en-US" dirty="0"/>
              <a:t>decision tree </a:t>
            </a:r>
            <a:br>
              <a:rPr lang="hu-HU" altLang="en-US" dirty="0"/>
            </a:br>
            <a:r>
              <a:rPr lang="en-US" altLang="en-US" dirty="0"/>
              <a:t>to prevent overfitting</a:t>
            </a:r>
            <a:endParaRPr lang="hu-HU" altLang="en-US" dirty="0"/>
          </a:p>
          <a:p>
            <a:pPr marL="533400" indent="-533400" eaLnBrk="1" hangingPunct="1">
              <a:buClr>
                <a:srgbClr val="000066"/>
              </a:buClr>
            </a:pPr>
            <a:r>
              <a:rPr lang="en-US" altLang="en-US" i="1" dirty="0" err="1"/>
              <a:t>Postpruning</a:t>
            </a:r>
            <a:r>
              <a:rPr lang="en-US" altLang="en-US" dirty="0"/>
              <a:t>: </a:t>
            </a:r>
            <a:br>
              <a:rPr lang="hu-HU" altLang="en-US" dirty="0"/>
            </a:br>
            <a:r>
              <a:rPr lang="en-US" altLang="en-US" dirty="0"/>
              <a:t>takes a fully-grown decision tree and discards unreliable parts</a:t>
            </a:r>
            <a:endParaRPr lang="hu-HU" altLang="en-US" dirty="0"/>
          </a:p>
          <a:p>
            <a:pPr marL="533400" indent="-533400" eaLnBrk="1" hangingPunct="1">
              <a:buClr>
                <a:srgbClr val="000066"/>
              </a:buClr>
            </a:pPr>
            <a:r>
              <a:rPr lang="en-US" altLang="en-US" i="1" dirty="0" err="1"/>
              <a:t>Prepruning</a:t>
            </a:r>
            <a:r>
              <a:rPr lang="en-US" altLang="en-US" dirty="0"/>
              <a:t>:</a:t>
            </a:r>
            <a:br>
              <a:rPr lang="hu-HU" altLang="en-US" dirty="0"/>
            </a:br>
            <a:r>
              <a:rPr lang="en-US" altLang="en-US" dirty="0"/>
              <a:t>stops growing a branch when </a:t>
            </a:r>
            <a:r>
              <a:rPr lang="hu-HU" altLang="en-US" dirty="0"/>
              <a:t>no further improvement (</a:t>
            </a:r>
            <a:r>
              <a:rPr lang="en-US" altLang="en-US" dirty="0"/>
              <a:t>information becomes unreliable</a:t>
            </a:r>
            <a:r>
              <a:rPr lang="hu-HU" altLang="en-US" dirty="0"/>
              <a:t>)</a:t>
            </a:r>
            <a:endParaRPr lang="en-US" altLang="en-US" dirty="0"/>
          </a:p>
        </p:txBody>
      </p:sp>
      <p:sp>
        <p:nvSpPr>
          <p:cNvPr id="15364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A20AF4-3659-462C-BAF9-7654FF8D32C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Prepruning</a:t>
            </a:r>
            <a:endParaRPr lang="en-AU" altLang="en-US"/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en-US" altLang="en-US" sz="2600"/>
              <a:t>Usually based on statistical significance test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600"/>
              <a:t>Stops growing the tree when there is no </a:t>
            </a:r>
            <a:r>
              <a:rPr lang="en-US" altLang="en-US" sz="2600" i="1"/>
              <a:t>statistically significant </a:t>
            </a:r>
            <a:r>
              <a:rPr lang="en-US" altLang="en-US" sz="2600"/>
              <a:t>association between any attribute and the class at a particular node</a:t>
            </a:r>
            <a:endParaRPr lang="hu-HU" altLang="en-US" sz="2600"/>
          </a:p>
          <a:p>
            <a:pPr eaLnBrk="1" hangingPunct="1">
              <a:buClr>
                <a:schemeClr val="tx1"/>
              </a:buClr>
            </a:pPr>
            <a:r>
              <a:rPr lang="hu-HU" altLang="en-US" sz="2600"/>
              <a:t>Problem: </a:t>
            </a:r>
            <a:r>
              <a:rPr lang="en-US" altLang="en-US" sz="2600" b="1"/>
              <a:t>early stopping</a:t>
            </a:r>
            <a:r>
              <a:rPr lang="en-US" altLang="en-US" sz="2600"/>
              <a:t>: may stop the growth process prematurely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200"/>
              <a:t>Classic example: XOR/Parity-problem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en-US" sz="2200"/>
              <a:t>No </a:t>
            </a:r>
            <a:r>
              <a:rPr lang="en-US" altLang="en-US" sz="2200" i="1"/>
              <a:t>individual</a:t>
            </a:r>
            <a:r>
              <a:rPr lang="en-US" altLang="en-US" sz="2200"/>
              <a:t> attribute exhibits any significant association to the class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en-US" sz="2200"/>
              <a:t>Structure is only visible in fully expanded tree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en-US" sz="2200"/>
              <a:t>Prepruning won’t expand the root node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200"/>
              <a:t>But: XOR-type problems not common in practice</a:t>
            </a:r>
          </a:p>
          <a:p>
            <a:pPr eaLnBrk="1" hangingPunct="1">
              <a:buClr>
                <a:schemeClr val="tx1"/>
              </a:buClr>
            </a:pPr>
            <a:r>
              <a:rPr lang="hu-HU" altLang="en-US" sz="2600"/>
              <a:t>P</a:t>
            </a:r>
            <a:r>
              <a:rPr lang="en-US" altLang="en-US" sz="2600"/>
              <a:t>repruning faster than postpruning</a:t>
            </a:r>
          </a:p>
          <a:p>
            <a:pPr eaLnBrk="1" hangingPunct="1">
              <a:buClr>
                <a:srgbClr val="000066"/>
              </a:buClr>
            </a:pPr>
            <a:endParaRPr lang="en-US" altLang="en-US" sz="2600"/>
          </a:p>
        </p:txBody>
      </p:sp>
      <p:sp>
        <p:nvSpPr>
          <p:cNvPr id="1638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A5E820-9766-4B64-94F2-D047D5AE90F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Postpruning</a:t>
            </a:r>
            <a:endParaRPr lang="en-AU" altLang="en-US"/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>
              <a:buClr>
                <a:srgbClr val="000066"/>
              </a:buClr>
            </a:pPr>
            <a:r>
              <a:rPr lang="en-US" altLang="hu-HU" sz="2600" dirty="0"/>
              <a:t>Problem: some subtrees might be due to chance effects/noise</a:t>
            </a:r>
            <a:endParaRPr lang="hu-HU" altLang="hu-HU" sz="2600" dirty="0"/>
          </a:p>
          <a:p>
            <a:pPr marL="533400" indent="-533400" eaLnBrk="1" hangingPunct="1">
              <a:buClr>
                <a:srgbClr val="000066"/>
              </a:buClr>
            </a:pPr>
            <a:r>
              <a:rPr lang="en-US" altLang="hu-HU" sz="2600" dirty="0"/>
              <a:t>First, build full tree</a:t>
            </a:r>
          </a:p>
          <a:p>
            <a:pPr marL="533400" indent="-533400" eaLnBrk="1" hangingPunct="1">
              <a:buClr>
                <a:srgbClr val="000066"/>
              </a:buClr>
            </a:pPr>
            <a:r>
              <a:rPr lang="en-US" altLang="hu-HU" sz="2600" dirty="0"/>
              <a:t>Then, prune </a:t>
            </a:r>
            <a:r>
              <a:rPr lang="hu-HU" altLang="hu-HU" sz="2600" dirty="0"/>
              <a:t>(=simplify) </a:t>
            </a:r>
            <a:r>
              <a:rPr lang="en-US" altLang="hu-HU" sz="2600" dirty="0"/>
              <a:t>it</a:t>
            </a:r>
          </a:p>
          <a:p>
            <a:pPr marL="933450" lvl="1" indent="-533400" eaLnBrk="1" hangingPunct="1">
              <a:buClr>
                <a:srgbClr val="000066"/>
              </a:buClr>
            </a:pPr>
            <a:r>
              <a:rPr lang="en-US" altLang="hu-HU" sz="2200" dirty="0"/>
              <a:t>Fully-grown tree shows all attribute interactions</a:t>
            </a:r>
          </a:p>
          <a:p>
            <a:pPr marL="533400" indent="-533400" eaLnBrk="1" hangingPunct="1">
              <a:buClr>
                <a:srgbClr val="000066"/>
              </a:buClr>
            </a:pPr>
            <a:r>
              <a:rPr lang="en-US" altLang="en-US" sz="2800" dirty="0" err="1"/>
              <a:t>Postpruning</a:t>
            </a:r>
            <a:r>
              <a:rPr lang="en-US" altLang="en-US" sz="2800" dirty="0"/>
              <a:t> preferred in practice because of </a:t>
            </a:r>
            <a:r>
              <a:rPr lang="en-US" altLang="en-US" sz="2800" i="1" dirty="0"/>
              <a:t>early stopping </a:t>
            </a:r>
            <a:r>
              <a:rPr lang="en-US" altLang="en-US" sz="2800" dirty="0"/>
              <a:t>in </a:t>
            </a:r>
            <a:r>
              <a:rPr lang="en-US" altLang="en-US" sz="2800" dirty="0" err="1"/>
              <a:t>prepruning</a:t>
            </a:r>
            <a:endParaRPr lang="hu-HU" altLang="en-US" sz="2800" dirty="0"/>
          </a:p>
        </p:txBody>
      </p:sp>
      <p:sp>
        <p:nvSpPr>
          <p:cNvPr id="17412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1C6F41-ED3A-499C-8D8B-7A7F77E6C25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600" dirty="0" err="1"/>
              <a:t>Postpruning</a:t>
            </a:r>
            <a:r>
              <a:rPr lang="hu-HU" altLang="en-US" sz="3600" dirty="0"/>
              <a:t> in C4.5:</a:t>
            </a:r>
            <a:br>
              <a:rPr lang="hu-HU" altLang="en-US" sz="3600" dirty="0"/>
            </a:br>
            <a:r>
              <a:rPr lang="hu-HU" altLang="en-US" sz="3600" dirty="0"/>
              <a:t>pruning operations, pruning strategy</a:t>
            </a:r>
            <a:endParaRPr lang="en-AU" altLang="en-US" sz="3600" dirty="0"/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76475"/>
            <a:ext cx="8229600" cy="3849688"/>
          </a:xfrm>
        </p:spPr>
        <p:txBody>
          <a:bodyPr/>
          <a:lstStyle/>
          <a:p>
            <a:pPr marL="0" indent="0" eaLnBrk="1" hangingPunct="1">
              <a:buClr>
                <a:srgbClr val="000066"/>
              </a:buClr>
              <a:buFontTx/>
              <a:buNone/>
            </a:pPr>
            <a:r>
              <a:rPr lang="hu-HU" altLang="hu-HU" sz="2600" i="1" dirty="0"/>
              <a:t>P</a:t>
            </a:r>
            <a:r>
              <a:rPr lang="en-US" altLang="hu-HU" sz="2600" i="1" dirty="0" err="1"/>
              <a:t>runing</a:t>
            </a:r>
            <a:r>
              <a:rPr lang="en-US" altLang="hu-HU" sz="2600" i="1" dirty="0"/>
              <a:t> operations</a:t>
            </a:r>
            <a:r>
              <a:rPr lang="hu-HU" altLang="hu-HU" sz="2600" i="1" dirty="0"/>
              <a:t>: </a:t>
            </a:r>
            <a:r>
              <a:rPr lang="hu-HU" altLang="hu-HU" sz="2600" b="1" dirty="0"/>
              <a:t>How</a:t>
            </a:r>
            <a:r>
              <a:rPr lang="hu-HU" altLang="hu-HU" sz="2600" i="1" dirty="0"/>
              <a:t> </a:t>
            </a:r>
            <a:r>
              <a:rPr lang="hu-HU" altLang="hu-HU" sz="2600" dirty="0"/>
              <a:t>to simplify the tree</a:t>
            </a:r>
            <a:endParaRPr lang="en-US" altLang="hu-HU" sz="2600" i="1" dirty="0"/>
          </a:p>
          <a:p>
            <a:pPr marL="933450" lvl="1" indent="-533400" eaLnBrk="1" hangingPunct="1">
              <a:buClr>
                <a:srgbClr val="000066"/>
              </a:buClr>
              <a:buFontTx/>
              <a:buAutoNum type="arabicPeriod"/>
            </a:pPr>
            <a:r>
              <a:rPr lang="en-US" altLang="hu-HU" sz="2200" dirty="0"/>
              <a:t>Subtree replacement</a:t>
            </a:r>
          </a:p>
          <a:p>
            <a:pPr marL="933450" lvl="1" indent="-533400" eaLnBrk="1" hangingPunct="1">
              <a:buClr>
                <a:srgbClr val="000066"/>
              </a:buClr>
              <a:buFontTx/>
              <a:buAutoNum type="arabicPeriod"/>
            </a:pPr>
            <a:r>
              <a:rPr lang="en-US" altLang="hu-HU" sz="2200" dirty="0"/>
              <a:t>Subtree raising</a:t>
            </a:r>
          </a:p>
          <a:p>
            <a:pPr marL="0" indent="0" eaLnBrk="1" hangingPunct="1">
              <a:buClr>
                <a:srgbClr val="000066"/>
              </a:buClr>
              <a:buFontTx/>
              <a:buNone/>
            </a:pPr>
            <a:r>
              <a:rPr lang="hu-HU" altLang="hu-HU" sz="2600" i="1" dirty="0"/>
              <a:t>Pruning strategy: </a:t>
            </a:r>
            <a:r>
              <a:rPr lang="hu-HU" altLang="hu-HU" sz="2600" b="1" i="1" dirty="0"/>
              <a:t>W</a:t>
            </a:r>
            <a:r>
              <a:rPr lang="hu-HU" altLang="hu-HU" sz="2600" b="1" dirty="0"/>
              <a:t>hen</a:t>
            </a:r>
            <a:r>
              <a:rPr lang="hu-HU" altLang="hu-HU" sz="2600" dirty="0"/>
              <a:t> to apply a pruning operation</a:t>
            </a:r>
            <a:endParaRPr lang="hu-HU" altLang="hu-HU" sz="2600" i="1" dirty="0"/>
          </a:p>
          <a:p>
            <a:pPr marL="933450" lvl="1" indent="-533400" eaLnBrk="1" hangingPunct="1">
              <a:buClr>
                <a:srgbClr val="000066"/>
              </a:buClr>
            </a:pPr>
            <a:r>
              <a:rPr lang="en-US" altLang="hu-HU" sz="2200" dirty="0"/>
              <a:t>error estimation</a:t>
            </a:r>
            <a:endParaRPr lang="en-US" altLang="hu-HU" sz="2200" i="1" dirty="0"/>
          </a:p>
        </p:txBody>
      </p:sp>
      <p:sp>
        <p:nvSpPr>
          <p:cNvPr id="18436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C4A8A69-73B0-4653-BC83-C11B66E9A77A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dirty="0"/>
              <a:t>Pruning operation:</a:t>
            </a:r>
            <a:br>
              <a:rPr lang="hu-HU" altLang="en-US" dirty="0"/>
            </a:br>
            <a:r>
              <a:rPr lang="en-US" altLang="en-US" dirty="0"/>
              <a:t>Subtree replacement</a:t>
            </a:r>
            <a:endParaRPr lang="en-AU" altLang="en-US" dirty="0"/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578850" cy="4713288"/>
          </a:xfrm>
        </p:spPr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hu-HU" altLang="en-US" sz="2800"/>
              <a:t>Select some subtree and replace it with single leaf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800"/>
              <a:t>Bottom-up: tree is considered for replacement once all its subtrees have been considered</a:t>
            </a:r>
            <a:endParaRPr lang="en-AU" altLang="en-US" sz="2800"/>
          </a:p>
        </p:txBody>
      </p:sp>
      <p:sp>
        <p:nvSpPr>
          <p:cNvPr id="1946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87D9C5F-6E50-4598-AB52-2230805BFE5C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400"/>
          </a:p>
        </p:txBody>
      </p:sp>
      <p:pic>
        <p:nvPicPr>
          <p:cNvPr id="19461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895600"/>
            <a:ext cx="5410200" cy="333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895600"/>
            <a:ext cx="3055938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3" name="Oval 11"/>
          <p:cNvSpPr>
            <a:spLocks noChangeArrowheads="1"/>
          </p:cNvSpPr>
          <p:nvPr/>
        </p:nvSpPr>
        <p:spPr bwMode="auto">
          <a:xfrm>
            <a:off x="0" y="3505200"/>
            <a:ext cx="3124200" cy="3352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19464" name="Oval 12"/>
          <p:cNvSpPr>
            <a:spLocks noChangeArrowheads="1"/>
          </p:cNvSpPr>
          <p:nvPr/>
        </p:nvSpPr>
        <p:spPr bwMode="auto">
          <a:xfrm>
            <a:off x="5715000" y="3810000"/>
            <a:ext cx="762000" cy="4572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E87331C-169B-41FE-9223-AD70AC023277}"/>
              </a:ext>
            </a:extLst>
          </p:cNvPr>
          <p:cNvCxnSpPr>
            <a:cxnSpLocks/>
            <a:stCxn id="19463" idx="6"/>
          </p:cNvCxnSpPr>
          <p:nvPr/>
        </p:nvCxnSpPr>
        <p:spPr>
          <a:xfrm flipV="1">
            <a:off x="3124200" y="4267200"/>
            <a:ext cx="2590800" cy="914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hu-HU" altLang="en-US" dirty="0"/>
              <a:t>Pruning operation:</a:t>
            </a:r>
            <a:br>
              <a:rPr lang="hu-HU" altLang="en-US" dirty="0"/>
            </a:br>
            <a:r>
              <a:rPr lang="en-US" altLang="en-US" dirty="0"/>
              <a:t>Subtree raising</a:t>
            </a:r>
            <a:endParaRPr lang="en-AU" alt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en-US" altLang="en-US" sz="2800" dirty="0"/>
              <a:t>Deletes node and redistributes instances</a:t>
            </a:r>
          </a:p>
          <a:p>
            <a:pPr eaLnBrk="1" hangingPunct="1">
              <a:buClr>
                <a:srgbClr val="000066"/>
              </a:buClr>
            </a:pPr>
            <a:r>
              <a:rPr lang="en-US" altLang="en-US" sz="2800" dirty="0"/>
              <a:t>Slower than subtree replacement</a:t>
            </a:r>
            <a:endParaRPr lang="hu-HU" altLang="en-US" sz="2800" dirty="0"/>
          </a:p>
          <a:p>
            <a:pPr lvl="1" eaLnBrk="1" hangingPunct="1">
              <a:buClr>
                <a:srgbClr val="000066"/>
              </a:buClr>
            </a:pPr>
            <a:r>
              <a:rPr lang="hu-HU" altLang="en-US" sz="2400" dirty="0"/>
              <a:t>Is it useful? C4.5 does it that way</a:t>
            </a:r>
            <a:endParaRPr lang="en-AU" altLang="en-US" sz="2400" dirty="0"/>
          </a:p>
        </p:txBody>
      </p:sp>
      <p:sp>
        <p:nvSpPr>
          <p:cNvPr id="20484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D06F47-4F30-4BDB-8BF7-41F4E94CF213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/>
          </a:p>
        </p:txBody>
      </p:sp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200400"/>
            <a:ext cx="4419600" cy="32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6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505200"/>
            <a:ext cx="3733800" cy="249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Oval 11"/>
          <p:cNvSpPr>
            <a:spLocks noChangeArrowheads="1"/>
          </p:cNvSpPr>
          <p:nvPr/>
        </p:nvSpPr>
        <p:spPr bwMode="auto">
          <a:xfrm>
            <a:off x="0" y="5181600"/>
            <a:ext cx="3124200" cy="1676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20488" name="Oval 12"/>
          <p:cNvSpPr>
            <a:spLocks noChangeArrowheads="1"/>
          </p:cNvSpPr>
          <p:nvPr/>
        </p:nvSpPr>
        <p:spPr bwMode="auto">
          <a:xfrm>
            <a:off x="4724400" y="4495800"/>
            <a:ext cx="3124200" cy="1676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20489" name="Oval 13"/>
          <p:cNvSpPr>
            <a:spLocks noChangeArrowheads="1"/>
          </p:cNvSpPr>
          <p:nvPr/>
        </p:nvSpPr>
        <p:spPr bwMode="auto">
          <a:xfrm>
            <a:off x="4953000" y="5410200"/>
            <a:ext cx="838200" cy="5334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671AC11-294C-49A0-8B7E-D6D3CDA69D58}"/>
              </a:ext>
            </a:extLst>
          </p:cNvPr>
          <p:cNvCxnSpPr>
            <a:cxnSpLocks/>
          </p:cNvCxnSpPr>
          <p:nvPr/>
        </p:nvCxnSpPr>
        <p:spPr>
          <a:xfrm>
            <a:off x="2123728" y="4149080"/>
            <a:ext cx="928464" cy="50405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CAC19E-A3A5-41AA-95EF-B968E311263A}"/>
              </a:ext>
            </a:extLst>
          </p:cNvPr>
          <p:cNvCxnSpPr>
            <a:cxnSpLocks/>
          </p:cNvCxnSpPr>
          <p:nvPr/>
        </p:nvCxnSpPr>
        <p:spPr>
          <a:xfrm flipH="1">
            <a:off x="2051720" y="4202819"/>
            <a:ext cx="1000472" cy="37830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3E88626-2184-43CE-85CF-32DA5F4941A4}"/>
              </a:ext>
            </a:extLst>
          </p:cNvPr>
          <p:cNvCxnSpPr>
            <a:cxnSpLocks/>
          </p:cNvCxnSpPr>
          <p:nvPr/>
        </p:nvCxnSpPr>
        <p:spPr>
          <a:xfrm flipV="1">
            <a:off x="3124200" y="5410200"/>
            <a:ext cx="1519808" cy="6151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Industrial-strength algorithms</a:t>
            </a:r>
            <a:endParaRPr lang="en-AU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GB" altLang="en-US"/>
              <a:t>Requirements for an algorithm to be useful in a wide range of real-world applications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/>
              <a:t>Is robust in the presence of </a:t>
            </a:r>
            <a:r>
              <a:rPr lang="en-GB" altLang="en-US" b="1" i="1"/>
              <a:t>noise</a:t>
            </a:r>
            <a:r>
              <a:rPr lang="hu-HU" altLang="en-US" b="1" i="1"/>
              <a:t> </a:t>
            </a:r>
            <a:r>
              <a:rPr lang="hu-HU" altLang="en-US"/>
              <a:t>(avoids </a:t>
            </a:r>
            <a:r>
              <a:rPr lang="hu-HU" altLang="en-US" i="1"/>
              <a:t>overfitting</a:t>
            </a:r>
            <a:r>
              <a:rPr lang="hu-HU" altLang="en-US"/>
              <a:t>)</a:t>
            </a:r>
            <a:endParaRPr lang="en-GB" altLang="en-US"/>
          </a:p>
          <a:p>
            <a:pPr lvl="1" eaLnBrk="1" hangingPunct="1">
              <a:buClr>
                <a:schemeClr val="tx1"/>
              </a:buClr>
            </a:pPr>
            <a:r>
              <a:rPr lang="en-GB" altLang="en-US"/>
              <a:t>Can deal with numeric attributes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/>
              <a:t>Doesn’t fall over when missing values are present</a:t>
            </a:r>
          </a:p>
          <a:p>
            <a:pPr lvl="1" eaLnBrk="1" hangingPunct="1">
              <a:buClr>
                <a:schemeClr val="tx1"/>
              </a:buClr>
            </a:pPr>
            <a:r>
              <a:rPr lang="en-GB" altLang="en-US"/>
              <a:t>Scalable</a:t>
            </a:r>
            <a:endParaRPr lang="en-GB" altLang="en-US" b="1" i="1"/>
          </a:p>
          <a:p>
            <a:pPr eaLnBrk="1" hangingPunct="1">
              <a:buClr>
                <a:schemeClr val="tx1"/>
              </a:buClr>
            </a:pPr>
            <a:r>
              <a:rPr lang="en-GB" altLang="en-US"/>
              <a:t>Basic schemes need to be extended to fulfil these requirements</a:t>
            </a:r>
          </a:p>
        </p:txBody>
      </p:sp>
      <p:sp>
        <p:nvSpPr>
          <p:cNvPr id="5124" name="Dia számának helye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FC1DBF8-CA2B-4DCC-A972-7701F77E41FA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Postpruning Example</a:t>
            </a:r>
          </a:p>
        </p:txBody>
      </p:sp>
      <p:sp>
        <p:nvSpPr>
          <p:cNvPr id="21507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A29B0ED-1D5E-4691-B9E6-D756660E0E97}" type="slidenum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pic>
        <p:nvPicPr>
          <p:cNvPr id="21508" name="Picture 5" descr="pruning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25613"/>
            <a:ext cx="5568950" cy="4383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 dirty="0"/>
              <a:t>Pruning strategy:</a:t>
            </a:r>
            <a:br>
              <a:rPr lang="hu-HU" altLang="en-US" dirty="0"/>
            </a:br>
            <a:r>
              <a:rPr lang="en-US" altLang="en-US" dirty="0"/>
              <a:t>Estimating error rates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79560" rIns="90360" bIns="44280"/>
          <a:lstStyle/>
          <a:p>
            <a:pPr marL="258763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2400" dirty="0"/>
              <a:t>Prune only if it does not increase the estimated error</a:t>
            </a:r>
          </a:p>
          <a:p>
            <a:pPr marL="258763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endParaRPr lang="en-US" altLang="en-US" sz="2400" dirty="0"/>
          </a:p>
          <a:p>
            <a:pPr marL="258763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2400" dirty="0"/>
              <a:t>Methods</a:t>
            </a:r>
          </a:p>
          <a:p>
            <a:pPr marL="658813" lvl="1" indent="-258763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2000" dirty="0"/>
              <a:t>Error on the training data is NOT a useful estimator</a:t>
            </a:r>
            <a:br>
              <a:rPr lang="en-US" altLang="en-US" sz="2000" dirty="0"/>
            </a:br>
            <a:r>
              <a:rPr lang="en-US" altLang="en-US" sz="1600" i="1" dirty="0"/>
              <a:t>(would result in almost no pruning)</a:t>
            </a:r>
            <a:endParaRPr lang="en-US" altLang="en-US" sz="2000" dirty="0"/>
          </a:p>
          <a:p>
            <a:pPr marL="658813" lvl="1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2000" dirty="0"/>
              <a:t>Use hold-out set </a:t>
            </a:r>
            <a:r>
              <a:rPr lang="hu-HU" altLang="en-US" sz="2000" dirty="0"/>
              <a:t>(</a:t>
            </a:r>
            <a:r>
              <a:rPr lang="hu-HU" altLang="en-US" sz="2000" dirty="0" err="1"/>
              <a:t>validation</a:t>
            </a:r>
            <a:r>
              <a:rPr lang="hu-HU" altLang="en-US" sz="2000" dirty="0"/>
              <a:t> </a:t>
            </a:r>
            <a:r>
              <a:rPr lang="hu-HU" altLang="en-US" sz="2000" dirty="0" err="1"/>
              <a:t>set</a:t>
            </a:r>
            <a:r>
              <a:rPr lang="hu-HU" altLang="en-US" sz="2000" dirty="0"/>
              <a:t>) </a:t>
            </a:r>
            <a:r>
              <a:rPr lang="en-US" altLang="en-US" sz="2000" dirty="0"/>
              <a:t>for pruning</a:t>
            </a:r>
          </a:p>
          <a:p>
            <a:pPr marL="1058863" lvl="2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1600" dirty="0"/>
              <a:t>Disadvantage: amount of data used for tree construction smaller</a:t>
            </a:r>
          </a:p>
          <a:p>
            <a:pPr marL="658813" lvl="1" indent="-258763" defTabSz="449263">
              <a:lnSpc>
                <a:spcPct val="90000"/>
              </a:lnSpc>
              <a:spcBef>
                <a:spcPts val="700"/>
              </a:spcBef>
              <a:buClr>
                <a:srgbClr val="000066"/>
              </a:buClr>
              <a:buSzPct val="40000"/>
              <a:buFont typeface="Wingdings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2000" dirty="0"/>
              <a:t>C4.5’s method</a:t>
            </a:r>
          </a:p>
          <a:p>
            <a:pPr marL="1247775" lvl="2" indent="-276225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60000"/>
              <a:buFont typeface="Symbol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1800" dirty="0"/>
              <a:t>Derive confidence interval from training data</a:t>
            </a:r>
            <a:endParaRPr lang="hu-HU" altLang="en-US" sz="1800" dirty="0"/>
          </a:p>
          <a:p>
            <a:pPr marL="1704975" lvl="3" indent="-276225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60000"/>
              <a:buFont typeface="Symbol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hu-HU" altLang="en-US" sz="1400" dirty="0"/>
              <a:t>(Also considers amount of training data at this point in the tree)</a:t>
            </a:r>
            <a:endParaRPr lang="en-US" altLang="en-US" sz="1400" dirty="0"/>
          </a:p>
          <a:p>
            <a:pPr marL="1247775" lvl="2" indent="-276225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60000"/>
              <a:buFont typeface="Symbol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1800" dirty="0"/>
              <a:t>Use a heuristic limit, derived from this, for pruning</a:t>
            </a:r>
          </a:p>
          <a:p>
            <a:pPr marL="1247775" lvl="2" indent="-276225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60000"/>
              <a:buFont typeface="Symbol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1800" dirty="0"/>
              <a:t>Standard Bernoulli-process-based method</a:t>
            </a:r>
          </a:p>
          <a:p>
            <a:pPr marL="1247775" lvl="2" indent="-276225" defTabSz="449263">
              <a:lnSpc>
                <a:spcPct val="90000"/>
              </a:lnSpc>
              <a:spcBef>
                <a:spcPts val="600"/>
              </a:spcBef>
              <a:buClr>
                <a:srgbClr val="000066"/>
              </a:buClr>
              <a:buSzPct val="60000"/>
              <a:buFont typeface="Symbol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US" altLang="en-US" sz="1800" dirty="0"/>
              <a:t>Shaky statistical assumptions (based on training data)</a:t>
            </a:r>
          </a:p>
        </p:txBody>
      </p:sp>
      <p:sp>
        <p:nvSpPr>
          <p:cNvPr id="22532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A21ECB1-154B-4EB9-84D9-A8E0A3ED718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400"/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C4.5’s method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400"/>
              <a:t>Error estimate for subtree is weighted sum of error estimates for all its leaves</a:t>
            </a:r>
          </a:p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400"/>
              <a:t>Error estimate for a node: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sz="2000" i="1"/>
              <a:t>f: </a:t>
            </a:r>
            <a:r>
              <a:rPr lang="en-US" altLang="en-US" sz="2000"/>
              <a:t>error on the training data</a:t>
            </a:r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000" i="1"/>
              <a:t>N</a:t>
            </a:r>
            <a:r>
              <a:rPr lang="hu-HU" altLang="en-US" sz="2000" i="1"/>
              <a:t>:</a:t>
            </a:r>
            <a:r>
              <a:rPr lang="en-US" altLang="en-US" sz="2000"/>
              <a:t> the number of instances covered by the leaf</a:t>
            </a:r>
            <a:endParaRPr lang="hu-HU" altLang="en-US" sz="2000"/>
          </a:p>
          <a:p>
            <a:pPr marL="658813" lvl="1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hu-HU" altLang="en-US" sz="2000"/>
              <a:t>z: related to confidence level</a:t>
            </a:r>
          </a:p>
          <a:p>
            <a:pPr marL="1058863" lvl="2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1600"/>
              <a:t>If </a:t>
            </a:r>
            <a:r>
              <a:rPr lang="en-US" altLang="en-US" sz="1600" i="1"/>
              <a:t>c = </a:t>
            </a:r>
            <a:r>
              <a:rPr lang="en-US" altLang="en-US" sz="1600"/>
              <a:t>25%</a:t>
            </a:r>
            <a:r>
              <a:rPr lang="hu-HU" altLang="en-US" sz="1600"/>
              <a:t> (c: parameter of C4.5) </a:t>
            </a:r>
            <a:r>
              <a:rPr lang="en-US" altLang="en-US" sz="1600"/>
              <a:t> then </a:t>
            </a:r>
            <a:r>
              <a:rPr lang="en-US" altLang="en-US" sz="1600" i="1"/>
              <a:t>z</a:t>
            </a:r>
            <a:r>
              <a:rPr lang="en-US" altLang="en-US" sz="1600"/>
              <a:t> = 0.69 (from normal distribution)</a:t>
            </a:r>
          </a:p>
          <a:p>
            <a:pPr marL="258763" indent="-258763" defTabSz="449263">
              <a:spcBef>
                <a:spcPts val="700"/>
              </a:spcBef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endParaRPr lang="en-US" altLang="en-US" sz="2400"/>
          </a:p>
        </p:txBody>
      </p:sp>
      <p:sp>
        <p:nvSpPr>
          <p:cNvPr id="2458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29A656-F842-4575-9CAF-14F87957DFF5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400"/>
          </a:p>
        </p:txBody>
      </p:sp>
      <p:pic>
        <p:nvPicPr>
          <p:cNvPr id="2458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113" y="4652963"/>
            <a:ext cx="5829300" cy="903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Example</a:t>
            </a:r>
          </a:p>
        </p:txBody>
      </p:sp>
      <p:sp>
        <p:nvSpPr>
          <p:cNvPr id="26627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356743D-F951-49E7-B074-7A5D24C9F1F8}" type="slidenum">
              <a:rPr lang="en-US" altLang="en-US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pic>
        <p:nvPicPr>
          <p:cNvPr id="26628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0" y="82550"/>
            <a:ext cx="3767138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629" name="Line 4"/>
          <p:cNvSpPr>
            <a:spLocks noChangeShapeType="1"/>
          </p:cNvSpPr>
          <p:nvPr/>
        </p:nvSpPr>
        <p:spPr bwMode="auto">
          <a:xfrm flipV="1">
            <a:off x="2679700" y="4424363"/>
            <a:ext cx="762000" cy="612775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0" name="Text Box 5"/>
          <p:cNvSpPr txBox="1">
            <a:spLocks noChangeArrowheads="1"/>
          </p:cNvSpPr>
          <p:nvPr/>
        </p:nvSpPr>
        <p:spPr bwMode="auto">
          <a:xfrm>
            <a:off x="1812925" y="4959350"/>
            <a:ext cx="1301750" cy="711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f=0.33 e=0.47</a:t>
            </a:r>
          </a:p>
        </p:txBody>
      </p:sp>
      <p:sp>
        <p:nvSpPr>
          <p:cNvPr id="26631" name="Line 6"/>
          <p:cNvSpPr>
            <a:spLocks noChangeShapeType="1"/>
          </p:cNvSpPr>
          <p:nvPr/>
        </p:nvSpPr>
        <p:spPr bwMode="auto">
          <a:xfrm flipV="1">
            <a:off x="4813300" y="4424363"/>
            <a:ext cx="1588" cy="612775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2" name="Text Box 7"/>
          <p:cNvSpPr txBox="1">
            <a:spLocks noChangeArrowheads="1"/>
          </p:cNvSpPr>
          <p:nvPr/>
        </p:nvSpPr>
        <p:spPr bwMode="auto">
          <a:xfrm>
            <a:off x="4203700" y="4959350"/>
            <a:ext cx="1208088" cy="711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f=0.5 e=0.72</a:t>
            </a:r>
          </a:p>
        </p:txBody>
      </p:sp>
      <p:sp>
        <p:nvSpPr>
          <p:cNvPr id="26633" name="Line 8"/>
          <p:cNvSpPr>
            <a:spLocks noChangeShapeType="1"/>
          </p:cNvSpPr>
          <p:nvPr/>
        </p:nvSpPr>
        <p:spPr bwMode="auto">
          <a:xfrm flipH="1" flipV="1">
            <a:off x="6335713" y="4424363"/>
            <a:ext cx="158750" cy="650875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4" name="Text Box 9"/>
          <p:cNvSpPr txBox="1">
            <a:spLocks noChangeArrowheads="1"/>
          </p:cNvSpPr>
          <p:nvPr/>
        </p:nvSpPr>
        <p:spPr bwMode="auto">
          <a:xfrm>
            <a:off x="5773738" y="4959350"/>
            <a:ext cx="1457325" cy="7112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f=0.33 e=0.47</a:t>
            </a:r>
          </a:p>
        </p:txBody>
      </p:sp>
      <p:sp>
        <p:nvSpPr>
          <p:cNvPr id="26635" name="Line 10"/>
          <p:cNvSpPr>
            <a:spLocks noChangeShapeType="1"/>
          </p:cNvSpPr>
          <p:nvPr/>
        </p:nvSpPr>
        <p:spPr bwMode="auto">
          <a:xfrm flipH="1" flipV="1">
            <a:off x="6183313" y="2900363"/>
            <a:ext cx="1222375" cy="384175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26636" name="Text Box 11"/>
          <p:cNvSpPr txBox="1">
            <a:spLocks noChangeArrowheads="1"/>
          </p:cNvSpPr>
          <p:nvPr/>
        </p:nvSpPr>
        <p:spPr bwMode="auto">
          <a:xfrm>
            <a:off x="7391400" y="3200400"/>
            <a:ext cx="1608138" cy="13208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ts val="125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f = 5/14 </a:t>
            </a:r>
            <a:b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</a:b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e = 0.46</a:t>
            </a:r>
            <a:b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</a:b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e &lt; 0.51</a:t>
            </a:r>
            <a:b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</a:b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so prune!</a:t>
            </a:r>
          </a:p>
        </p:txBody>
      </p:sp>
      <p:sp>
        <p:nvSpPr>
          <p:cNvPr id="26637" name="Text Box 12"/>
          <p:cNvSpPr txBox="1">
            <a:spLocks noChangeArrowheads="1"/>
          </p:cNvSpPr>
          <p:nvPr/>
        </p:nvSpPr>
        <p:spPr bwMode="auto">
          <a:xfrm>
            <a:off x="1633538" y="6154738"/>
            <a:ext cx="5389562" cy="406400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449263"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449263"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449263"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0000"/>
              </a:buClr>
              <a:buFont typeface="Times New Roman" panose="02020603050405020304" pitchFamily="18" charset="0"/>
              <a:buNone/>
            </a:pPr>
            <a:r>
              <a:rPr lang="en-US" altLang="en-US" sz="2000" b="1" i="1">
                <a:solidFill>
                  <a:schemeClr val="tx1"/>
                </a:solidFill>
                <a:latin typeface="Utopia" pitchFamily="32" charset="0"/>
              </a:rPr>
              <a:t>Combined using ratios 6:2:6 gives 0.51</a:t>
            </a:r>
          </a:p>
        </p:txBody>
      </p:sp>
      <p:sp>
        <p:nvSpPr>
          <p:cNvPr id="26638" name="Oval 13"/>
          <p:cNvSpPr>
            <a:spLocks noChangeArrowheads="1"/>
          </p:cNvSpPr>
          <p:nvPr/>
        </p:nvSpPr>
        <p:spPr bwMode="auto">
          <a:xfrm>
            <a:off x="1079500" y="4806950"/>
            <a:ext cx="6629400" cy="990600"/>
          </a:xfrm>
          <a:prstGeom prst="ellipse">
            <a:avLst/>
          </a:prstGeom>
          <a:noFill/>
          <a:ln w="4428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26639" name="Line 14"/>
          <p:cNvSpPr>
            <a:spLocks noChangeShapeType="1"/>
          </p:cNvSpPr>
          <p:nvPr/>
        </p:nvSpPr>
        <p:spPr bwMode="auto">
          <a:xfrm>
            <a:off x="4432300" y="5797550"/>
            <a:ext cx="1588" cy="381000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609600" y="427038"/>
            <a:ext cx="3241675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360" tIns="44280" rIns="90360" bIns="44280"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FF0000"/>
                </a:solidFill>
                <a:latin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hu-HU" kern="0" dirty="0" err="1"/>
              <a:t>Example</a:t>
            </a:r>
            <a:endParaRPr lang="en-US" kern="0" dirty="0"/>
          </a:p>
        </p:txBody>
      </p:sp>
      <p:sp>
        <p:nvSpPr>
          <p:cNvPr id="26641" name="Line 10"/>
          <p:cNvSpPr>
            <a:spLocks noChangeShapeType="1"/>
          </p:cNvSpPr>
          <p:nvPr/>
        </p:nvSpPr>
        <p:spPr bwMode="auto">
          <a:xfrm flipV="1">
            <a:off x="6529388" y="4149725"/>
            <a:ext cx="1741487" cy="2095500"/>
          </a:xfrm>
          <a:prstGeom prst="line">
            <a:avLst/>
          </a:prstGeom>
          <a:noFill/>
          <a:ln w="44280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hu-HU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C4.5: choices and options</a:t>
            </a:r>
            <a:endParaRPr lang="en-AU" altLang="en-US"/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Clr>
                <a:srgbClr val="000066"/>
              </a:buClr>
            </a:pPr>
            <a:r>
              <a:rPr lang="en-US" altLang="en-US" sz="2600"/>
              <a:t>C4.5 can be slow for large and noisy datasets</a:t>
            </a:r>
            <a:endParaRPr lang="en-US" altLang="en-US" sz="2800"/>
          </a:p>
          <a:p>
            <a:pPr eaLnBrk="1" hangingPunct="1">
              <a:buClr>
                <a:srgbClr val="000066"/>
              </a:buClr>
            </a:pPr>
            <a:r>
              <a:rPr lang="en-US" altLang="en-US" sz="2600"/>
              <a:t>C4.5 offers two parameters</a:t>
            </a:r>
          </a:p>
          <a:p>
            <a:pPr lvl="1" eaLnBrk="1" hangingPunct="1"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hu-HU" altLang="en-US" sz="2600"/>
              <a:t>t</a:t>
            </a:r>
            <a:r>
              <a:rPr lang="en-US" altLang="en-US" sz="2600"/>
              <a:t>he confidence value (default 25%): lower values incur heavier pruning</a:t>
            </a:r>
          </a:p>
          <a:p>
            <a:pPr lvl="1" eaLnBrk="1" hangingPunct="1">
              <a:buClr>
                <a:srgbClr val="000066"/>
              </a:buClr>
              <a:buFont typeface="Arial" panose="020B0604020202020204" pitchFamily="34" charset="0"/>
              <a:buChar char="•"/>
            </a:pPr>
            <a:r>
              <a:rPr lang="hu-HU" altLang="en-US" sz="2600"/>
              <a:t>a</a:t>
            </a:r>
            <a:r>
              <a:rPr lang="en-US" altLang="en-US" sz="2600"/>
              <a:t> threshold on the minimum number of instances in the two most popular branches (default 2)</a:t>
            </a:r>
            <a:endParaRPr lang="hu-HU" altLang="en-US" sz="2600"/>
          </a:p>
        </p:txBody>
      </p:sp>
      <p:sp>
        <p:nvSpPr>
          <p:cNvPr id="28676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3CC773-A4B6-4469-9957-CACBF72318E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CART (Classification and Regression Trees)</a:t>
            </a:r>
          </a:p>
        </p:txBody>
      </p:sp>
      <p:sp>
        <p:nvSpPr>
          <p:cNvPr id="29699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u-HU"/>
              <a:t>Breiman, Friedman, Olshen, Stone</a:t>
            </a:r>
            <a:r>
              <a:rPr lang="hu-HU" altLang="hu-HU"/>
              <a:t>, </a:t>
            </a:r>
            <a:r>
              <a:rPr lang="en-US" altLang="hu-HU"/>
              <a:t>80’s.</a:t>
            </a:r>
            <a:endParaRPr lang="hu-HU" altLang="hu-HU"/>
          </a:p>
          <a:p>
            <a:r>
              <a:rPr lang="hu-HU" altLang="hu-HU"/>
              <a:t>Gini index </a:t>
            </a:r>
          </a:p>
          <a:p>
            <a:r>
              <a:rPr lang="hu-HU" altLang="hu-HU"/>
              <a:t>Cost-complexity postpruning</a:t>
            </a:r>
          </a:p>
          <a:p>
            <a:r>
              <a:rPr lang="hu-HU" altLang="hu-HU"/>
              <a:t>…</a:t>
            </a:r>
          </a:p>
          <a:p>
            <a:r>
              <a:rPr lang="hu-HU" altLang="hu-HU"/>
              <a:t>Handles outliers</a:t>
            </a:r>
          </a:p>
          <a:p>
            <a:r>
              <a:rPr lang="hu-HU" altLang="hu-HU"/>
              <a:t>Binary trees</a:t>
            </a:r>
          </a:p>
          <a:p>
            <a:endParaRPr lang="hu-HU" altLang="hu-HU"/>
          </a:p>
          <a:p>
            <a:endParaRPr lang="hu-HU" altLang="hu-HU"/>
          </a:p>
        </p:txBody>
      </p:sp>
      <p:sp>
        <p:nvSpPr>
          <p:cNvPr id="2970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863FDFF-CC7D-4994-BE1B-AC69CB976C91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25</a:t>
            </a:fld>
            <a:endParaRPr lang="de-DE" altLang="hu-HU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/>
              <a:t>GINI Impurity</a:t>
            </a:r>
            <a:endParaRPr lang="en-US" altLang="en-US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r>
              <a:rPr lang="en-US" altLang="hu-HU"/>
              <a:t>how often a randomly chosen element from the set would be incorrectly labeled if it was randomly labeled according to the distribution of labels in the subset</a:t>
            </a:r>
            <a:endParaRPr lang="hu-HU" altLang="hu-HU"/>
          </a:p>
          <a:p>
            <a:endParaRPr lang="hu-HU" altLang="hu-HU"/>
          </a:p>
          <a:p>
            <a:endParaRPr lang="hu-HU" altLang="hu-HU"/>
          </a:p>
          <a:p>
            <a:pPr lvl="1"/>
            <a:r>
              <a:rPr lang="hu-HU" altLang="hu-HU"/>
              <a:t>J    classes</a:t>
            </a:r>
          </a:p>
          <a:p>
            <a:pPr lvl="1"/>
            <a:r>
              <a:rPr lang="hu-HU" altLang="hu-HU"/>
              <a:t>p</a:t>
            </a:r>
            <a:r>
              <a:rPr lang="hu-HU" altLang="hu-HU" baseline="-25000"/>
              <a:t>i</a:t>
            </a:r>
            <a:r>
              <a:rPr lang="hu-HU" altLang="hu-HU"/>
              <a:t>   fraction of items labelled with i in the set</a:t>
            </a:r>
            <a:endParaRPr lang="hu-HU" altLang="hu-HU" baseline="-25000"/>
          </a:p>
          <a:p>
            <a:endParaRPr lang="hu-HU" altLang="hu-HU"/>
          </a:p>
        </p:txBody>
      </p:sp>
      <p:sp>
        <p:nvSpPr>
          <p:cNvPr id="30724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1138FB5-AB82-4186-B162-470A6B0F270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/>
          </a:p>
        </p:txBody>
      </p:sp>
      <p:pic>
        <p:nvPicPr>
          <p:cNvPr id="30725" name="Kép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644900"/>
            <a:ext cx="2447925" cy="115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altLang="en-US"/>
              <a:t>Cost-complexity pruning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052513"/>
            <a:ext cx="8229600" cy="5073650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571500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800" dirty="0"/>
              <a:t>Error relative to size of subtree</a:t>
            </a:r>
          </a:p>
          <a:p>
            <a:pPr marL="971550" lvl="1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400" dirty="0"/>
              <a:t>Increase in error (α): </a:t>
            </a:r>
            <a:r>
              <a:rPr lang="en-GB" altLang="en-US" sz="2600" dirty="0"/>
              <a:t>average error increase per leaf of subtree</a:t>
            </a:r>
          </a:p>
          <a:p>
            <a:pPr marL="571500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800" dirty="0"/>
              <a:t>Pruning generates a sequence of successively smaller trees</a:t>
            </a:r>
          </a:p>
          <a:p>
            <a:pPr marL="971550" lvl="1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600" dirty="0"/>
              <a:t>Each candidate tree in the sequence corresponds to one particular threshold value, </a:t>
            </a:r>
            <a:r>
              <a:rPr lang="en-GB" altLang="en-US" sz="2600" i="1" dirty="0">
                <a:latin typeface="OpenSymbol" panose="05010000000000000000" pitchFamily="2" charset="0"/>
              </a:rPr>
              <a:t>α</a:t>
            </a:r>
            <a:r>
              <a:rPr lang="en-GB" altLang="en-US" sz="2600" i="1" baseline="-25000" dirty="0" err="1">
                <a:latin typeface="+mj-lt"/>
              </a:rPr>
              <a:t>i</a:t>
            </a:r>
            <a:endParaRPr lang="en-GB" altLang="en-US" sz="2600" i="1" dirty="0">
              <a:latin typeface="OpenSymbol" panose="05010000000000000000" pitchFamily="2" charset="0"/>
            </a:endParaRPr>
          </a:p>
          <a:p>
            <a:pPr marL="571500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800" dirty="0"/>
              <a:t>Which tree to choose as the final model?</a:t>
            </a:r>
          </a:p>
          <a:p>
            <a:pPr marL="971550" lvl="1" defTabSz="449263">
              <a:buClr>
                <a:srgbClr val="000066"/>
              </a:buClr>
              <a:buSzPct val="45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  <a:defRPr/>
            </a:pPr>
            <a:r>
              <a:rPr lang="en-GB" altLang="en-US" sz="2600" dirty="0"/>
              <a:t>Use either a hold-out set or cross-validation to estimate the error of each</a:t>
            </a:r>
          </a:p>
        </p:txBody>
      </p:sp>
      <p:sp>
        <p:nvSpPr>
          <p:cNvPr id="32772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C0D2CF2-D3CD-40EA-8BAD-3E76523AC454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(Comparison of Classification Tree Methods)</a:t>
            </a:r>
          </a:p>
        </p:txBody>
      </p:sp>
      <p:sp>
        <p:nvSpPr>
          <p:cNvPr id="34819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6F47C3F-B31C-413E-8278-E573288603D9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28</a:t>
            </a:fld>
            <a:endParaRPr lang="de-DE" altLang="hu-HU" sz="1400"/>
          </a:p>
        </p:txBody>
      </p:sp>
      <p:pic>
        <p:nvPicPr>
          <p:cNvPr id="34820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60575"/>
            <a:ext cx="8958263" cy="399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Discussion</a:t>
            </a:r>
            <a:endParaRPr lang="en-AU" altLang="en-US"/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800"/>
              <a:t>Top-down induction of decision trees is probably the most extensively studied method of machine learning used in data mining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800"/>
              <a:t>Different criteria for attribute/test selection rarely make a large difference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800"/>
              <a:t>Different pruning methods mainly change the size of the resulting pruned tree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800"/>
              <a:t>C4.5 builds </a:t>
            </a:r>
            <a:r>
              <a:rPr lang="en-US" altLang="en-US" sz="2800" i="1"/>
              <a:t>univariate </a:t>
            </a:r>
            <a:r>
              <a:rPr lang="en-US" altLang="en-US" sz="2800"/>
              <a:t>decision trees (one attribute per test)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/>
              <a:t>Some systems (e.g. CART) can build </a:t>
            </a:r>
            <a:r>
              <a:rPr lang="en-US" altLang="en-US" i="1"/>
              <a:t>multivariate</a:t>
            </a:r>
            <a:r>
              <a:rPr lang="en-US" altLang="en-US"/>
              <a:t> trees (more than one attributes per test allowed)</a:t>
            </a:r>
          </a:p>
        </p:txBody>
      </p:sp>
      <p:sp>
        <p:nvSpPr>
          <p:cNvPr id="35844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AF5152-398A-494C-8205-6A6E2FE350EB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90537"/>
          </a:xfrm>
        </p:spPr>
        <p:txBody>
          <a:bodyPr/>
          <a:lstStyle/>
          <a:p>
            <a:pPr eaLnBrk="1" hangingPunct="1"/>
            <a:r>
              <a:rPr lang="hu-HU" altLang="en-US" dirty="0"/>
              <a:t>Underfitting, overfitting</a:t>
            </a:r>
            <a:endParaRPr lang="en-AU" altLang="en-US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908050"/>
            <a:ext cx="8229600" cy="3744913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hu-HU" altLang="en-US" sz="2600" dirty="0"/>
              <a:t>Data: underlying pattern („concept”) + noise</a:t>
            </a:r>
          </a:p>
          <a:p>
            <a:pPr eaLnBrk="1" hangingPunct="1">
              <a:buClr>
                <a:schemeClr val="tx1"/>
              </a:buClr>
            </a:pPr>
            <a:r>
              <a:rPr lang="hu-HU" altLang="en-US" sz="2600" dirty="0"/>
              <a:t>Goal: describe pattern, ignore noise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hu-HU" sz="2800" dirty="0"/>
              <a:t>generalizes well to unseen data</a:t>
            </a:r>
            <a:endParaRPr lang="hu-HU" altLang="en-US" sz="2200" dirty="0"/>
          </a:p>
          <a:p>
            <a:pPr eaLnBrk="1" hangingPunct="1">
              <a:buClr>
                <a:schemeClr val="tx1"/>
              </a:buClr>
            </a:pPr>
            <a:r>
              <a:rPr lang="hu-HU" altLang="en-US" sz="2600" dirty="0"/>
              <a:t>Two possible problems:</a:t>
            </a:r>
          </a:p>
          <a:p>
            <a:pPr lvl="1" eaLnBrk="1" hangingPunct="1">
              <a:buClr>
                <a:schemeClr val="tx1"/>
              </a:buClr>
            </a:pPr>
            <a:endParaRPr lang="hu-HU" altLang="en-US" sz="2200" dirty="0"/>
          </a:p>
          <a:p>
            <a:pPr lvl="1" eaLnBrk="1" hangingPunct="1">
              <a:buClr>
                <a:schemeClr val="tx1"/>
              </a:buClr>
            </a:pPr>
            <a:endParaRPr lang="en-GB" altLang="en-US" dirty="0"/>
          </a:p>
        </p:txBody>
      </p:sp>
      <p:sp>
        <p:nvSpPr>
          <p:cNvPr id="6148" name="Dia számának helye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525063F-A7D4-42B2-BD07-50CB41161EC6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400"/>
          </a:p>
        </p:txBody>
      </p:sp>
      <p:pic>
        <p:nvPicPr>
          <p:cNvPr id="6149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2892425"/>
            <a:ext cx="57086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5500"/>
            </a:br>
            <a:r>
              <a:rPr lang="hu-HU" altLang="en-US" sz="5500"/>
              <a:t>Regularized linear regression</a:t>
            </a:r>
            <a:endParaRPr lang="en-US" altLang="en-US" sz="55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Regularization</a:t>
            </a:r>
          </a:p>
        </p:txBody>
      </p:sp>
      <p:sp>
        <p:nvSpPr>
          <p:cNvPr id="37891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u-HU"/>
              <a:t>discourages learning a more complex or flexible model, so as to avoid the risk of overfitting.</a:t>
            </a:r>
            <a:endParaRPr lang="hu-HU" altLang="hu-HU"/>
          </a:p>
          <a:p>
            <a:r>
              <a:rPr lang="hu-HU" altLang="hu-HU"/>
              <a:t>minimizing error on data + </a:t>
            </a:r>
            <a:r>
              <a:rPr lang="hu-HU" altLang="hu-HU" b="1"/>
              <a:t>complexity of model</a:t>
            </a:r>
          </a:p>
          <a:p>
            <a:endParaRPr lang="hu-HU" altLang="hu-HU"/>
          </a:p>
        </p:txBody>
      </p:sp>
      <p:sp>
        <p:nvSpPr>
          <p:cNvPr id="37892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DF31AFD-055C-4E73-B81D-4A81C0B3E501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31</a:t>
            </a:fld>
            <a:endParaRPr lang="de-DE" altLang="hu-HU" sz="14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Ridge Regression</a:t>
            </a:r>
          </a:p>
        </p:txBody>
      </p:sp>
      <p:sp>
        <p:nvSpPr>
          <p:cNvPr id="38915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/>
              <a:t>Ordinary Linear Regression</a:t>
            </a:r>
          </a:p>
          <a:p>
            <a:pPr lvl="1"/>
            <a:r>
              <a:rPr lang="hu-HU" altLang="hu-HU" dirty="0"/>
              <a:t>Minimizes Least Square of Error, LS</a:t>
            </a:r>
          </a:p>
          <a:p>
            <a:endParaRPr lang="hu-HU" altLang="hu-HU" dirty="0"/>
          </a:p>
          <a:p>
            <a:r>
              <a:rPr lang="hu-HU" altLang="hu-HU" dirty="0"/>
              <a:t>Ridge regression</a:t>
            </a:r>
          </a:p>
          <a:p>
            <a:pPr lvl="1"/>
            <a:r>
              <a:rPr lang="en-US" altLang="hu-HU" dirty="0"/>
              <a:t>Minimization objective = LS + α * (sum of square of coefficients)</a:t>
            </a:r>
            <a:endParaRPr lang="hu-HU" altLang="hu-HU" dirty="0"/>
          </a:p>
          <a:p>
            <a:pPr lvl="1"/>
            <a:r>
              <a:rPr lang="hu-HU" altLang="hu-HU" dirty="0"/>
              <a:t>L2 regularization</a:t>
            </a:r>
          </a:p>
          <a:p>
            <a:pPr lvl="1"/>
            <a:r>
              <a:rPr lang="hu-HU" altLang="hu-HU" dirty="0"/>
              <a:t>alpha &gt;=0: complexity parameter</a:t>
            </a:r>
          </a:p>
        </p:txBody>
      </p:sp>
      <p:sp>
        <p:nvSpPr>
          <p:cNvPr id="38916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09AAA44-AA93-477E-B7CA-791BB9283551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32</a:t>
            </a:fld>
            <a:endParaRPr lang="de-DE" altLang="hu-HU"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Ridge Regression 2</a:t>
            </a:r>
          </a:p>
        </p:txBody>
      </p:sp>
      <p:sp>
        <p:nvSpPr>
          <p:cNvPr id="41987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l-GR" altLang="hu-HU" dirty="0"/>
              <a:t>α</a:t>
            </a:r>
            <a:r>
              <a:rPr lang="hu-HU" altLang="hu-HU" dirty="0"/>
              <a:t>&gt;=0: </a:t>
            </a:r>
            <a:r>
              <a:rPr lang="hu-HU" altLang="hu-HU" dirty="0" err="1"/>
              <a:t>complexity</a:t>
            </a:r>
            <a:r>
              <a:rPr lang="hu-HU" altLang="hu-HU" dirty="0"/>
              <a:t> </a:t>
            </a:r>
            <a:r>
              <a:rPr lang="hu-HU" altLang="hu-HU" dirty="0" err="1"/>
              <a:t>parameter</a:t>
            </a:r>
            <a:r>
              <a:rPr lang="hu-HU" altLang="hu-HU" dirty="0"/>
              <a:t> </a:t>
            </a:r>
            <a:r>
              <a:rPr lang="hu-HU" altLang="hu-HU" dirty="0" err="1"/>
              <a:t>controls</a:t>
            </a:r>
            <a:r>
              <a:rPr lang="hu-HU" altLang="hu-HU" dirty="0"/>
              <a:t> </a:t>
            </a:r>
            <a:r>
              <a:rPr lang="hu-HU" altLang="hu-HU" dirty="0" err="1"/>
              <a:t>amount</a:t>
            </a:r>
            <a:r>
              <a:rPr lang="hu-HU" altLang="hu-HU" dirty="0"/>
              <a:t> of „</a:t>
            </a:r>
            <a:r>
              <a:rPr lang="hu-HU" altLang="hu-HU" dirty="0" err="1"/>
              <a:t>shrinkage</a:t>
            </a:r>
            <a:r>
              <a:rPr lang="hu-HU" altLang="hu-HU" dirty="0"/>
              <a:t>”: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hu-HU" altLang="hu-HU" dirty="0" err="1"/>
              <a:t>larger</a:t>
            </a:r>
            <a:r>
              <a:rPr lang="hu-HU" altLang="hu-HU" dirty="0"/>
              <a:t>,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hu-HU" altLang="hu-HU" dirty="0" err="1"/>
              <a:t>greater</a:t>
            </a:r>
            <a:r>
              <a:rPr lang="hu-HU" altLang="hu-HU" dirty="0"/>
              <a:t>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hu-HU" altLang="hu-HU" dirty="0" err="1"/>
              <a:t>amount</a:t>
            </a:r>
            <a:r>
              <a:rPr lang="hu-HU" altLang="hu-HU" dirty="0"/>
              <a:t> of „</a:t>
            </a:r>
            <a:r>
              <a:rPr lang="hu-HU" altLang="hu-HU" dirty="0" err="1"/>
              <a:t>shrinkage</a:t>
            </a:r>
            <a:r>
              <a:rPr lang="hu-HU" altLang="hu-HU" dirty="0"/>
              <a:t>”</a:t>
            </a:r>
          </a:p>
          <a:p>
            <a:pPr lvl="1">
              <a:defRPr/>
            </a:pPr>
            <a:r>
              <a:rPr lang="hu-HU" altLang="hu-HU" dirty="0" err="1"/>
              <a:t>Cross</a:t>
            </a:r>
            <a:r>
              <a:rPr lang="hu-HU" altLang="hu-HU" dirty="0"/>
              <a:t> </a:t>
            </a:r>
            <a:r>
              <a:rPr lang="hu-HU" altLang="hu-HU" dirty="0" err="1"/>
              <a:t>validation</a:t>
            </a:r>
            <a:r>
              <a:rPr lang="hu-HU" altLang="hu-HU" dirty="0"/>
              <a:t> </a:t>
            </a:r>
            <a:br>
              <a:rPr lang="hu-HU" altLang="hu-HU" dirty="0"/>
            </a:br>
            <a:endParaRPr lang="hu-HU" altLang="hu-HU" dirty="0"/>
          </a:p>
          <a:p>
            <a:pPr lvl="1">
              <a:defRPr/>
            </a:pPr>
            <a:endParaRPr lang="hu-HU" altLang="hu-HU" dirty="0"/>
          </a:p>
          <a:p>
            <a:pPr lvl="1">
              <a:defRPr/>
            </a:pPr>
            <a:endParaRPr lang="hu-HU" altLang="hu-HU" dirty="0"/>
          </a:p>
          <a:p>
            <a:pPr lvl="1">
              <a:defRPr/>
            </a:pPr>
            <a:r>
              <a:rPr lang="hu-HU" altLang="hu-HU" dirty="0" err="1"/>
              <a:t>Coefficients</a:t>
            </a:r>
            <a:r>
              <a:rPr lang="hu-HU" altLang="hu-HU" dirty="0"/>
              <a:t> </a:t>
            </a:r>
            <a:r>
              <a:rPr lang="hu-HU" altLang="hu-HU" dirty="0" err="1"/>
              <a:t>become</a:t>
            </a:r>
            <a:r>
              <a:rPr lang="hu-HU" altLang="hu-HU" dirty="0"/>
              <a:t> </a:t>
            </a:r>
            <a:r>
              <a:rPr lang="hu-HU" altLang="hu-HU" dirty="0" err="1"/>
              <a:t>also</a:t>
            </a:r>
            <a:br>
              <a:rPr lang="hu-HU" altLang="hu-HU" dirty="0"/>
            </a:br>
            <a:r>
              <a:rPr lang="hu-HU" altLang="hu-HU" dirty="0"/>
              <a:t>more </a:t>
            </a:r>
            <a:r>
              <a:rPr lang="hu-HU" altLang="hu-HU" dirty="0" err="1"/>
              <a:t>robust</a:t>
            </a:r>
            <a:r>
              <a:rPr lang="hu-HU" altLang="hu-HU" dirty="0"/>
              <a:t> </a:t>
            </a:r>
            <a:r>
              <a:rPr lang="hu-HU" altLang="hu-HU" dirty="0" err="1"/>
              <a:t>to</a:t>
            </a:r>
            <a:r>
              <a:rPr lang="hu-HU" altLang="hu-HU" dirty="0"/>
              <a:t> </a:t>
            </a:r>
            <a:r>
              <a:rPr lang="hu-HU" altLang="hu-HU" dirty="0" err="1"/>
              <a:t>collinearity</a:t>
            </a:r>
            <a:endParaRPr lang="hu-HU" altLang="hu-HU" dirty="0"/>
          </a:p>
          <a:p>
            <a:pPr marL="457200" lvl="1" indent="0">
              <a:buFontTx/>
              <a:buNone/>
              <a:defRPr/>
            </a:pPr>
            <a:endParaRPr lang="hu-HU" altLang="hu-HU" dirty="0"/>
          </a:p>
        </p:txBody>
      </p:sp>
      <p:sp>
        <p:nvSpPr>
          <p:cNvPr id="3994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91C28A-9B96-4518-9381-24475E0F2DCE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de-DE" altLang="hu-HU" sz="1400"/>
          </a:p>
        </p:txBody>
      </p:sp>
      <p:pic>
        <p:nvPicPr>
          <p:cNvPr id="39941" name="Kép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708275"/>
            <a:ext cx="3544888" cy="2316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Multicollinearity</a:t>
            </a:r>
          </a:p>
        </p:txBody>
      </p:sp>
      <p:sp>
        <p:nvSpPr>
          <p:cNvPr id="4096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/>
              <a:t>Input variables </a:t>
            </a:r>
            <a:r>
              <a:rPr lang="en-US" altLang="hu-HU"/>
              <a:t>that are correlated with other </a:t>
            </a:r>
            <a:r>
              <a:rPr lang="hu-HU" altLang="hu-HU"/>
              <a:t>input variables</a:t>
            </a:r>
            <a:r>
              <a:rPr lang="en-US" altLang="hu-HU"/>
              <a:t> in the model</a:t>
            </a:r>
            <a:endParaRPr lang="hu-HU" altLang="hu-HU"/>
          </a:p>
          <a:p>
            <a:r>
              <a:rPr lang="hu-HU" altLang="hu-HU"/>
              <a:t>C</a:t>
            </a:r>
            <a:r>
              <a:rPr lang="en-US" altLang="hu-HU"/>
              <a:t>oefficient estimates are unstable</a:t>
            </a:r>
            <a:endParaRPr lang="hu-HU" altLang="hu-HU"/>
          </a:p>
          <a:p>
            <a:endParaRPr lang="hu-HU" altLang="hu-HU"/>
          </a:p>
          <a:p>
            <a:r>
              <a:rPr lang="hu-HU" altLang="hu-HU"/>
              <a:t>D</a:t>
            </a:r>
            <a:r>
              <a:rPr lang="en-US" altLang="hu-HU"/>
              <a:t>oesn’t affect the overall fit of the model or produce bad predictions</a:t>
            </a:r>
            <a:br>
              <a:rPr lang="hu-HU" altLang="hu-HU"/>
            </a:br>
            <a:r>
              <a:rPr lang="hu-HU" altLang="hu-HU"/>
              <a:t>but i</a:t>
            </a:r>
            <a:r>
              <a:rPr lang="en-US" altLang="hu-HU"/>
              <a:t>nterferes in determining the precise effect of each </a:t>
            </a:r>
            <a:r>
              <a:rPr lang="hu-HU" altLang="hu-HU"/>
              <a:t>input variable</a:t>
            </a:r>
            <a:endParaRPr lang="en-US" altLang="hu-HU"/>
          </a:p>
          <a:p>
            <a:endParaRPr lang="en-US" altLang="hu-HU"/>
          </a:p>
        </p:txBody>
      </p:sp>
      <p:sp>
        <p:nvSpPr>
          <p:cNvPr id="4096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432CACF-1996-4488-985C-9758AFD24D15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de-DE" altLang="hu-HU"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Lasso regression</a:t>
            </a:r>
          </a:p>
        </p:txBody>
      </p:sp>
      <p:sp>
        <p:nvSpPr>
          <p:cNvPr id="44035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hu-HU" altLang="hu-HU" dirty="0"/>
              <a:t>Lasso: </a:t>
            </a:r>
            <a:r>
              <a:rPr lang="en-US" altLang="hu-HU" i="1" dirty="0"/>
              <a:t>Least Absolute Shrinkage and Selection Operator</a:t>
            </a:r>
            <a:endParaRPr lang="hu-HU" altLang="hu-HU" dirty="0"/>
          </a:p>
          <a:p>
            <a:pPr>
              <a:defRPr/>
            </a:pPr>
            <a:r>
              <a:rPr lang="en-US" dirty="0"/>
              <a:t>Minimization objective = LS + α * (sum of absolute value of coefficients)</a:t>
            </a:r>
            <a:endParaRPr lang="hu-HU" altLang="hu-HU" dirty="0"/>
          </a:p>
          <a:p>
            <a:pPr>
              <a:defRPr/>
            </a:pPr>
            <a:r>
              <a:rPr lang="hu-HU" altLang="hu-HU" dirty="0"/>
              <a:t>L1 </a:t>
            </a:r>
            <a:r>
              <a:rPr lang="hu-HU" altLang="hu-HU" dirty="0" err="1"/>
              <a:t>regularization</a:t>
            </a:r>
            <a:endParaRPr lang="hu-HU" altLang="hu-HU" dirty="0"/>
          </a:p>
          <a:p>
            <a:pPr>
              <a:defRPr/>
            </a:pPr>
            <a:endParaRPr lang="hu-HU" altLang="hu-HU" dirty="0"/>
          </a:p>
          <a:p>
            <a:pPr>
              <a:defRPr/>
            </a:pPr>
            <a:r>
              <a:rPr lang="hu-HU" altLang="hu-HU" dirty="0" err="1"/>
              <a:t>Prefers</a:t>
            </a:r>
            <a:r>
              <a:rPr lang="hu-HU" altLang="hu-HU" dirty="0"/>
              <a:t> </a:t>
            </a:r>
            <a:r>
              <a:rPr lang="hu-HU" altLang="hu-HU" dirty="0" err="1"/>
              <a:t>solutions</a:t>
            </a:r>
            <a:r>
              <a:rPr lang="hu-HU" altLang="hu-HU" dirty="0"/>
              <a:t> </a:t>
            </a:r>
            <a:r>
              <a:rPr lang="hu-HU" altLang="hu-HU" dirty="0" err="1"/>
              <a:t>with</a:t>
            </a:r>
            <a:r>
              <a:rPr lang="hu-HU" altLang="hu-HU" dirty="0"/>
              <a:t> </a:t>
            </a:r>
            <a:r>
              <a:rPr lang="hu-HU" altLang="hu-HU" dirty="0" err="1"/>
              <a:t>fewer</a:t>
            </a:r>
            <a:r>
              <a:rPr lang="hu-HU" altLang="hu-HU" dirty="0"/>
              <a:t> </a:t>
            </a:r>
            <a:r>
              <a:rPr lang="hu-HU" altLang="hu-HU" dirty="0" err="1"/>
              <a:t>parameter</a:t>
            </a:r>
            <a:r>
              <a:rPr lang="hu-HU" altLang="hu-HU" dirty="0"/>
              <a:t> </a:t>
            </a:r>
            <a:r>
              <a:rPr lang="hu-HU" altLang="hu-HU" dirty="0" err="1"/>
              <a:t>values</a:t>
            </a:r>
            <a:r>
              <a:rPr lang="hu-HU" altLang="hu-HU" dirty="0"/>
              <a:t>, </a:t>
            </a:r>
            <a:r>
              <a:rPr lang="hu-HU" altLang="hu-HU" dirty="0" err="1"/>
              <a:t>reducing</a:t>
            </a:r>
            <a:r>
              <a:rPr lang="hu-HU" altLang="hu-HU" dirty="0"/>
              <a:t> </a:t>
            </a:r>
            <a:r>
              <a:rPr lang="hu-HU" altLang="hu-HU" dirty="0" err="1"/>
              <a:t>the</a:t>
            </a:r>
            <a:r>
              <a:rPr lang="hu-HU" altLang="hu-HU" dirty="0"/>
              <a:t> </a:t>
            </a:r>
            <a:r>
              <a:rPr lang="hu-HU" altLang="hu-HU" dirty="0" err="1"/>
              <a:t>number</a:t>
            </a:r>
            <a:r>
              <a:rPr lang="hu-HU" altLang="hu-HU" dirty="0"/>
              <a:t> of </a:t>
            </a:r>
            <a:r>
              <a:rPr lang="hu-HU" altLang="hu-HU" dirty="0" err="1"/>
              <a:t>variables</a:t>
            </a:r>
            <a:endParaRPr lang="hu-HU" altLang="hu-HU" dirty="0"/>
          </a:p>
          <a:p>
            <a:pPr marL="0" indent="0">
              <a:buFontTx/>
              <a:buNone/>
              <a:defRPr/>
            </a:pPr>
            <a:endParaRPr lang="hu-HU" altLang="hu-HU" dirty="0"/>
          </a:p>
          <a:p>
            <a:pPr marL="0" indent="0">
              <a:buFontTx/>
              <a:buNone/>
              <a:defRPr/>
            </a:pPr>
            <a:endParaRPr lang="hu-HU" altLang="hu-HU" dirty="0"/>
          </a:p>
          <a:p>
            <a:pPr marL="0" indent="0">
              <a:buFontTx/>
              <a:buNone/>
              <a:defRPr/>
            </a:pPr>
            <a:endParaRPr lang="hu-HU" altLang="hu-HU" dirty="0"/>
          </a:p>
          <a:p>
            <a:pPr marL="0" indent="0">
              <a:buFontTx/>
              <a:buNone/>
              <a:defRPr/>
            </a:pPr>
            <a:endParaRPr lang="hu-HU" altLang="hu-HU" dirty="0"/>
          </a:p>
        </p:txBody>
      </p:sp>
      <p:sp>
        <p:nvSpPr>
          <p:cNvPr id="4198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F89A995-788F-4AEB-B094-8A2868D68B9A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35</a:t>
            </a:fld>
            <a:endParaRPr lang="de-DE" altLang="hu-HU" sz="1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Cím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3275"/>
          </a:xfrm>
        </p:spPr>
        <p:txBody>
          <a:bodyPr/>
          <a:lstStyle/>
          <a:p>
            <a:r>
              <a:rPr lang="hu-HU" altLang="hu-HU"/>
              <a:t>Ridge vs Lasso</a:t>
            </a:r>
          </a:p>
        </p:txBody>
      </p:sp>
      <p:sp>
        <p:nvSpPr>
          <p:cNvPr id="43011" name="Tartalom helye 2"/>
          <p:cNvSpPr>
            <a:spLocks noGrp="1"/>
          </p:cNvSpPr>
          <p:nvPr>
            <p:ph idx="1"/>
          </p:nvPr>
        </p:nvSpPr>
        <p:spPr>
          <a:xfrm>
            <a:off x="457200" y="908050"/>
            <a:ext cx="8229600" cy="5218113"/>
          </a:xfrm>
        </p:spPr>
        <p:txBody>
          <a:bodyPr/>
          <a:lstStyle/>
          <a:p>
            <a:r>
              <a:rPr lang="en-US" altLang="hu-HU"/>
              <a:t>model complexity</a:t>
            </a:r>
            <a:r>
              <a:rPr lang="hu-HU" altLang="hu-HU"/>
              <a:t> reduction</a:t>
            </a:r>
          </a:p>
          <a:p>
            <a:r>
              <a:rPr lang="hu-HU" altLang="hu-HU"/>
              <a:t>overfitting prevention</a:t>
            </a:r>
          </a:p>
          <a:p>
            <a:r>
              <a:rPr lang="en-US" altLang="hu-HU" b="1"/>
              <a:t>Ridge:</a:t>
            </a:r>
            <a:r>
              <a:rPr lang="en-US" altLang="hu-HU"/>
              <a:t> </a:t>
            </a:r>
            <a:endParaRPr lang="hu-HU" altLang="hu-HU"/>
          </a:p>
          <a:p>
            <a:pPr lvl="1"/>
            <a:r>
              <a:rPr lang="en-US" altLang="hu-HU"/>
              <a:t>exorbitantly high #features</a:t>
            </a:r>
            <a:r>
              <a:rPr lang="hu-HU" altLang="hu-HU"/>
              <a:t> (~ </a:t>
            </a:r>
            <a:r>
              <a:rPr lang="en-US" altLang="hu-HU"/>
              <a:t>millions</a:t>
            </a:r>
            <a:r>
              <a:rPr lang="hu-HU" altLang="hu-HU"/>
              <a:t>): </a:t>
            </a:r>
            <a:r>
              <a:rPr lang="en-US" altLang="hu-HU"/>
              <a:t>computational challenges</a:t>
            </a:r>
            <a:endParaRPr lang="hu-HU" altLang="hu-HU"/>
          </a:p>
          <a:p>
            <a:pPr lvl="1"/>
            <a:r>
              <a:rPr lang="hu-HU" altLang="hu-HU"/>
              <a:t>highly correlated features OK (includes all)</a:t>
            </a:r>
            <a:endParaRPr lang="en-US" altLang="hu-HU"/>
          </a:p>
          <a:p>
            <a:r>
              <a:rPr lang="en-US" altLang="hu-HU" b="1"/>
              <a:t>Lasso:</a:t>
            </a:r>
            <a:r>
              <a:rPr lang="en-US" altLang="hu-HU"/>
              <a:t> </a:t>
            </a:r>
            <a:endParaRPr lang="hu-HU" altLang="hu-HU"/>
          </a:p>
          <a:p>
            <a:pPr lvl="1"/>
            <a:r>
              <a:rPr lang="en-US" altLang="hu-HU"/>
              <a:t>shrinking coefficients</a:t>
            </a:r>
            <a:r>
              <a:rPr lang="hu-HU" altLang="hu-HU"/>
              <a:t>+ </a:t>
            </a:r>
            <a:r>
              <a:rPr lang="en-US" altLang="hu-HU"/>
              <a:t>feature selection as well</a:t>
            </a:r>
            <a:r>
              <a:rPr lang="hu-HU" altLang="hu-HU"/>
              <a:t> (</a:t>
            </a:r>
            <a:r>
              <a:rPr lang="en-US" altLang="hu-HU"/>
              <a:t>coefficients become exactly zero</a:t>
            </a:r>
            <a:r>
              <a:rPr lang="hu-HU" altLang="hu-HU"/>
              <a:t>)</a:t>
            </a:r>
          </a:p>
          <a:p>
            <a:pPr lvl="1"/>
            <a:r>
              <a:rPr lang="en-US" altLang="hu-HU"/>
              <a:t>#features are in millions or more</a:t>
            </a:r>
            <a:endParaRPr lang="hu-HU" altLang="hu-HU"/>
          </a:p>
          <a:p>
            <a:pPr lvl="1"/>
            <a:r>
              <a:rPr lang="hu-HU" altLang="hu-HU"/>
              <a:t>highly correlated features: arbitrary selection</a:t>
            </a:r>
            <a:endParaRPr lang="en-US" altLang="hu-HU"/>
          </a:p>
          <a:p>
            <a:endParaRPr lang="hu-HU" altLang="hu-HU"/>
          </a:p>
        </p:txBody>
      </p:sp>
      <p:sp>
        <p:nvSpPr>
          <p:cNvPr id="43012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C555B4A-AC27-4CC7-B226-9B027CD2F8DF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36</a:t>
            </a:fld>
            <a:endParaRPr lang="de-DE" altLang="hu-HU"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6000"/>
            </a:br>
            <a:r>
              <a:rPr lang="hu-HU" altLang="en-US" sz="6000"/>
              <a:t>Instance Based Learning,</a:t>
            </a:r>
            <a:br>
              <a:rPr lang="hu-HU" altLang="en-US" sz="6000"/>
            </a:br>
            <a:r>
              <a:rPr lang="hu-HU" altLang="en-US" sz="6000"/>
              <a:t>(Nearest Neighbour)</a:t>
            </a:r>
            <a:endParaRPr lang="en-US" altLang="en-US" sz="60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Problem 0: Different Attribute Domains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hu-HU" dirty="0"/>
              <a:t>(some) normalisation of attributes!</a:t>
            </a:r>
            <a:endParaRPr lang="en-US" altLang="en-US" sz="1800" dirty="0"/>
          </a:p>
          <a:p>
            <a:pPr lvl="1">
              <a:defRPr/>
            </a:pPr>
            <a:endParaRPr lang="hu-HU" dirty="0"/>
          </a:p>
          <a:p>
            <a:pPr>
              <a:defRPr/>
            </a:pPr>
            <a:endParaRPr lang="hu-HU" dirty="0"/>
          </a:p>
        </p:txBody>
      </p:sp>
      <p:sp>
        <p:nvSpPr>
          <p:cNvPr id="4506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683F6A1-7F53-472D-98B2-46D2D2A5B062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38</a:t>
            </a:fld>
            <a:endParaRPr lang="de-DE" altLang="hu-HU"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Problem 1: slow predictions </a:t>
            </a:r>
            <a:br>
              <a:rPr lang="hu-HU" altLang="hu-HU"/>
            </a:br>
            <a:r>
              <a:rPr lang="hu-HU" altLang="hu-HU"/>
              <a:t>(+ storage place)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hu-HU" dirty="0" err="1"/>
              <a:t>Solutions</a:t>
            </a:r>
            <a:endParaRPr lang="hu-HU" dirty="0"/>
          </a:p>
          <a:p>
            <a:pPr marL="0" indent="0">
              <a:buFontTx/>
              <a:buNone/>
              <a:defRPr/>
            </a:pPr>
            <a:endParaRPr lang="hu-HU" dirty="0"/>
          </a:p>
          <a:p>
            <a:pPr>
              <a:defRPr/>
            </a:pPr>
            <a:r>
              <a:rPr lang="hu-HU" sz="1800" dirty="0"/>
              <a:t>Data </a:t>
            </a:r>
            <a:r>
              <a:rPr lang="hu-HU" sz="1800" dirty="0" err="1"/>
              <a:t>structure</a:t>
            </a:r>
            <a:r>
              <a:rPr lang="hu-HU" sz="1800" dirty="0"/>
              <a:t>: </a:t>
            </a:r>
            <a:r>
              <a:rPr lang="hu-HU" sz="1800" dirty="0" err="1"/>
              <a:t>multidimensional</a:t>
            </a:r>
            <a:r>
              <a:rPr lang="hu-HU" sz="1800" dirty="0"/>
              <a:t> </a:t>
            </a:r>
            <a:r>
              <a:rPr lang="hu-HU" sz="1800" dirty="0" err="1"/>
              <a:t>tree</a:t>
            </a:r>
            <a:endParaRPr lang="hu-HU" sz="1800" dirty="0"/>
          </a:p>
          <a:p>
            <a:pPr lvl="1">
              <a:defRPr/>
            </a:pPr>
            <a:r>
              <a:rPr lang="hu-HU" sz="1800" dirty="0"/>
              <a:t>kD tree</a:t>
            </a:r>
          </a:p>
          <a:p>
            <a:pPr lvl="1">
              <a:defRPr/>
            </a:pPr>
            <a:r>
              <a:rPr lang="hu-HU" sz="1800" dirty="0"/>
              <a:t>Ball tree</a:t>
            </a:r>
          </a:p>
          <a:p>
            <a:pPr>
              <a:defRPr/>
            </a:pPr>
            <a:r>
              <a:rPr lang="hu-HU" altLang="en-US" sz="1800" dirty="0" err="1"/>
              <a:t>Do</a:t>
            </a:r>
            <a:r>
              <a:rPr lang="hu-HU" altLang="en-US" sz="1800" dirty="0"/>
              <a:t> </a:t>
            </a:r>
            <a:r>
              <a:rPr lang="hu-HU" altLang="en-US" sz="1800" dirty="0" err="1"/>
              <a:t>not</a:t>
            </a:r>
            <a:r>
              <a:rPr lang="hu-HU" altLang="en-US" sz="1800" dirty="0"/>
              <a:t> </a:t>
            </a:r>
            <a:r>
              <a:rPr lang="hu-HU" altLang="en-US" sz="1800" dirty="0" err="1"/>
              <a:t>store</a:t>
            </a:r>
            <a:r>
              <a:rPr lang="hu-HU" altLang="en-US" sz="1800" dirty="0"/>
              <a:t> </a:t>
            </a:r>
            <a:r>
              <a:rPr lang="hu-HU" altLang="en-US" sz="1800" dirty="0" err="1"/>
              <a:t>all</a:t>
            </a:r>
            <a:r>
              <a:rPr lang="hu-HU" altLang="en-US" sz="1800" dirty="0"/>
              <a:t> </a:t>
            </a:r>
            <a:r>
              <a:rPr lang="hu-HU" altLang="en-US" sz="1800" dirty="0" err="1"/>
              <a:t>instances</a:t>
            </a:r>
            <a:endParaRPr lang="hu-HU" altLang="en-US" sz="1800" dirty="0"/>
          </a:p>
          <a:p>
            <a:pPr lvl="1">
              <a:defRPr/>
            </a:pPr>
            <a:r>
              <a:rPr lang="en-US" altLang="en-US" sz="1800" dirty="0"/>
              <a:t>save</a:t>
            </a:r>
            <a:r>
              <a:rPr lang="hu-HU" altLang="en-US" sz="1800" dirty="0"/>
              <a:t>s</a:t>
            </a:r>
            <a:r>
              <a:rPr lang="en-US" altLang="en-US" sz="1800" dirty="0"/>
              <a:t> memory, speed</a:t>
            </a:r>
            <a:r>
              <a:rPr lang="hu-HU" altLang="en-US" sz="1800" dirty="0"/>
              <a:t>s</a:t>
            </a:r>
            <a:r>
              <a:rPr lang="en-US" altLang="en-US" sz="1800" dirty="0"/>
              <a:t> up classification</a:t>
            </a:r>
            <a:endParaRPr lang="hu-HU" altLang="en-US" sz="1800" dirty="0"/>
          </a:p>
          <a:p>
            <a:pPr lvl="1">
              <a:defRPr/>
            </a:pPr>
            <a:r>
              <a:rPr lang="hu-HU" altLang="en-US" sz="1800" dirty="0"/>
              <a:t>Simple approach: Incremental model building, </a:t>
            </a:r>
            <a:br>
              <a:rPr lang="hu-HU" altLang="en-US" sz="1800" dirty="0"/>
            </a:br>
            <a:r>
              <a:rPr lang="hu-HU" altLang="en-US" sz="1800" dirty="0"/>
              <a:t>only </a:t>
            </a:r>
            <a:r>
              <a:rPr lang="en-US" altLang="en-US" sz="1800" dirty="0" err="1"/>
              <a:t>incorporat</a:t>
            </a:r>
            <a:r>
              <a:rPr lang="hu-HU" altLang="en-US" sz="1800" dirty="0"/>
              <a:t>ing</a:t>
            </a:r>
            <a:r>
              <a:rPr lang="en-US" altLang="en-US" sz="1800" dirty="0"/>
              <a:t> misclassified instances</a:t>
            </a:r>
            <a:r>
              <a:rPr lang="hu-HU" altLang="en-US" sz="1800" dirty="0"/>
              <a:t> has problems:</a:t>
            </a:r>
            <a:endParaRPr lang="en-US" altLang="en-US" sz="1800" dirty="0"/>
          </a:p>
          <a:p>
            <a:pPr lvl="2">
              <a:defRPr/>
            </a:pPr>
            <a:r>
              <a:rPr lang="en-US" altLang="en-US" sz="2200" dirty="0"/>
              <a:t>noisy data gets incorporated</a:t>
            </a:r>
          </a:p>
          <a:p>
            <a:pPr lvl="2">
              <a:defRPr/>
            </a:pPr>
            <a:r>
              <a:rPr lang="hu-HU" altLang="en-US" sz="2200" dirty="0"/>
              <a:t>d</a:t>
            </a:r>
            <a:r>
              <a:rPr lang="en-US" altLang="en-US" sz="2200" dirty="0" err="1"/>
              <a:t>iscarding</a:t>
            </a:r>
            <a:r>
              <a:rPr lang="en-US" altLang="en-US" sz="2200" dirty="0"/>
              <a:t> instances too early</a:t>
            </a:r>
          </a:p>
          <a:p>
            <a:pPr lvl="1">
              <a:defRPr/>
            </a:pPr>
            <a:endParaRPr lang="hu-HU" dirty="0"/>
          </a:p>
          <a:p>
            <a:pPr>
              <a:defRPr/>
            </a:pPr>
            <a:endParaRPr lang="hu-HU" dirty="0"/>
          </a:p>
        </p:txBody>
      </p:sp>
      <p:sp>
        <p:nvSpPr>
          <p:cNvPr id="4608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898507D-9154-4D3D-BA77-2346790BC250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39</a:t>
            </a:fld>
            <a:endParaRPr lang="de-DE" altLang="hu-HU"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90537"/>
          </a:xfrm>
        </p:spPr>
        <p:txBody>
          <a:bodyPr/>
          <a:lstStyle/>
          <a:p>
            <a:pPr eaLnBrk="1" hangingPunct="1"/>
            <a:r>
              <a:rPr lang="hu-HU" altLang="en-US" dirty="0"/>
              <a:t>Underfitting, overfitting</a:t>
            </a:r>
            <a:endParaRPr lang="en-AU" altLang="en-US" dirty="0"/>
          </a:p>
        </p:txBody>
      </p:sp>
      <p:sp>
        <p:nvSpPr>
          <p:cNvPr id="6148" name="Dia számának helye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525063F-A7D4-42B2-BD07-50CB41161EC6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400"/>
          </a:p>
        </p:txBody>
      </p:sp>
      <p:pic>
        <p:nvPicPr>
          <p:cNvPr id="6149" name="Kép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980728"/>
            <a:ext cx="570865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0A94A0-6B61-40DF-8699-FA8F3ABDEC1E}"/>
              </a:ext>
            </a:extLst>
          </p:cNvPr>
          <p:cNvSpPr txBox="1"/>
          <p:nvPr/>
        </p:nvSpPr>
        <p:spPr>
          <a:xfrm>
            <a:off x="5580112" y="4941168"/>
            <a:ext cx="356388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altLang="hu-HU" dirty="0"/>
              <a:t>generalize badly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altLang="hu-HU" dirty="0"/>
              <a:t>learned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altLang="hu-HU" dirty="0"/>
              <a:t>overly complex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hu-HU" dirty="0"/>
              <a:t>represent training set well</a:t>
            </a:r>
            <a:endParaRPr lang="hu-HU" altLang="hu-HU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altLang="hu-HU" dirty="0"/>
              <a:t>bad performance on unseen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hu-H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014684-7678-40A9-9F00-094A1E67881B}"/>
              </a:ext>
            </a:extLst>
          </p:cNvPr>
          <p:cNvSpPr txBox="1"/>
          <p:nvPr/>
        </p:nvSpPr>
        <p:spPr>
          <a:xfrm>
            <a:off x="0" y="4975590"/>
            <a:ext cx="378119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altLang="hu-HU" dirty="0"/>
              <a:t>generalize badly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altLang="hu-HU" dirty="0"/>
              <a:t>did not learn pattern (well)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hu-HU" altLang="hu-HU" dirty="0"/>
              <a:t>overly simple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hu-HU" dirty="0"/>
              <a:t>represent training set </a:t>
            </a:r>
            <a:r>
              <a:rPr lang="hu-HU" altLang="hu-HU" dirty="0"/>
              <a:t>badly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hu-HU" altLang="hu-HU" dirty="0"/>
              <a:t>bad performance on unseen data</a:t>
            </a:r>
          </a:p>
        </p:txBody>
      </p:sp>
    </p:spTree>
    <p:extLst>
      <p:ext uri="{BB962C8B-B14F-4D97-AF65-F5344CB8AC3E}">
        <p14:creationId xmlns:p14="http://schemas.microsoft.com/office/powerpoint/2010/main" val="2845930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Problem 2: noisy data</a:t>
            </a:r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hu-HU" dirty="0" err="1"/>
              <a:t>Solutions</a:t>
            </a:r>
            <a:endParaRPr lang="hu-HU" dirty="0"/>
          </a:p>
          <a:p>
            <a:pPr>
              <a:defRPr/>
            </a:pPr>
            <a:r>
              <a:rPr lang="hu-HU" altLang="en-US" sz="2800" dirty="0"/>
              <a:t>k-NN </a:t>
            </a:r>
          </a:p>
          <a:p>
            <a:pPr lvl="1">
              <a:defRPr/>
            </a:pPr>
            <a:r>
              <a:rPr lang="hu-HU" altLang="en-US" sz="2400" dirty="0"/>
              <a:t>Voting (averaging)</a:t>
            </a:r>
          </a:p>
          <a:p>
            <a:pPr lvl="1">
              <a:defRPr/>
            </a:pPr>
            <a:r>
              <a:rPr lang="hu-HU" altLang="en-US" sz="2400" dirty="0"/>
              <a:t>selection of K?</a:t>
            </a:r>
          </a:p>
          <a:p>
            <a:pPr lvl="2">
              <a:defRPr/>
            </a:pPr>
            <a:r>
              <a:rPr lang="hu-HU" altLang="en-US" sz="2200" dirty="0" err="1"/>
              <a:t>the</a:t>
            </a:r>
            <a:r>
              <a:rPr lang="hu-HU" altLang="en-US" sz="2200" dirty="0"/>
              <a:t> more </a:t>
            </a:r>
            <a:r>
              <a:rPr lang="hu-HU" altLang="en-US" sz="2200" dirty="0" err="1"/>
              <a:t>noise</a:t>
            </a:r>
            <a:r>
              <a:rPr lang="hu-HU" altLang="en-US" sz="2200" dirty="0"/>
              <a:t>, </a:t>
            </a:r>
            <a:r>
              <a:rPr lang="hu-HU" altLang="en-US" sz="2200" dirty="0" err="1"/>
              <a:t>the</a:t>
            </a:r>
            <a:r>
              <a:rPr lang="hu-HU" altLang="en-US" sz="2200" dirty="0"/>
              <a:t> </a:t>
            </a:r>
            <a:r>
              <a:rPr lang="hu-HU" altLang="en-US" sz="2200" dirty="0" err="1"/>
              <a:t>larger</a:t>
            </a:r>
            <a:r>
              <a:rPr lang="hu-HU" altLang="en-US" sz="2200" dirty="0"/>
              <a:t> k</a:t>
            </a:r>
          </a:p>
          <a:p>
            <a:pPr lvl="2">
              <a:defRPr/>
            </a:pPr>
            <a:r>
              <a:rPr lang="hu-HU" altLang="en-US" sz="2200" dirty="0"/>
              <a:t>Cross-validation for good k</a:t>
            </a:r>
          </a:p>
          <a:p>
            <a:pPr lvl="1">
              <a:defRPr/>
            </a:pPr>
            <a:r>
              <a:rPr lang="hu-HU" altLang="en-US" sz="2600" dirty="0"/>
              <a:t>Weighing with distance</a:t>
            </a:r>
          </a:p>
          <a:p>
            <a:pPr>
              <a:defRPr/>
            </a:pPr>
            <a:r>
              <a:rPr lang="hu-HU" altLang="en-US" sz="3000" dirty="0"/>
              <a:t>Radius-neighbors </a:t>
            </a:r>
            <a:br>
              <a:rPr lang="hu-HU" altLang="en-US" sz="3000" dirty="0"/>
            </a:br>
            <a:r>
              <a:rPr lang="hu-HU" altLang="en-US" sz="3000" dirty="0"/>
              <a:t>(for non-uniformly sampled data)</a:t>
            </a:r>
          </a:p>
          <a:p>
            <a:pPr>
              <a:defRPr/>
            </a:pPr>
            <a:r>
              <a:rPr lang="hu-HU" altLang="en-US" sz="2800" dirty="0"/>
              <a:t>Ignore or remove noisy instances</a:t>
            </a:r>
            <a:br>
              <a:rPr lang="hu-HU" altLang="en-US" sz="2800" dirty="0"/>
            </a:br>
            <a:r>
              <a:rPr lang="hu-HU" altLang="en-US" sz="2200" dirty="0"/>
              <a:t>Monitoring </a:t>
            </a:r>
            <a:r>
              <a:rPr lang="en-US" altLang="en-US" sz="2200" dirty="0"/>
              <a:t>performance of </a:t>
            </a:r>
            <a:r>
              <a:rPr lang="hu-HU" altLang="en-US" sz="2200" dirty="0"/>
              <a:t>instances</a:t>
            </a:r>
          </a:p>
          <a:p>
            <a:pPr lvl="2">
              <a:lnSpc>
                <a:spcPct val="90000"/>
              </a:lnSpc>
              <a:buClr>
                <a:schemeClr val="tx1"/>
              </a:buClr>
              <a:defRPr/>
            </a:pPr>
            <a:r>
              <a:rPr lang="hu-HU" altLang="en-US" sz="1800" dirty="0"/>
              <a:t>Two thresholds: ignoring for predictions, discarding</a:t>
            </a:r>
            <a:endParaRPr lang="en-US" altLang="en-US" sz="1800" dirty="0"/>
          </a:p>
          <a:p>
            <a:pPr>
              <a:defRPr/>
            </a:pPr>
            <a:endParaRPr lang="hu-HU" dirty="0"/>
          </a:p>
        </p:txBody>
      </p:sp>
      <p:sp>
        <p:nvSpPr>
          <p:cNvPr id="4710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8CBCFC8-83BB-4059-B981-8D05A321351F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de-DE" altLang="hu-HU"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u-HU" altLang="en-US"/>
              <a:t>Problem 3: All attributes equally important?</a:t>
            </a:r>
            <a:endParaRPr lang="en-AU" altLang="en-US"/>
          </a:p>
        </p:txBody>
      </p:sp>
      <p:sp>
        <p:nvSpPr>
          <p:cNvPr id="6553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marL="0" indent="0" eaLnBrk="1" hangingPunct="1">
              <a:buClr>
                <a:srgbClr val="000066"/>
              </a:buClr>
              <a:buFontTx/>
              <a:buNone/>
              <a:tabLst>
                <a:tab pos="2660650" algn="l"/>
              </a:tabLst>
              <a:defRPr/>
            </a:pPr>
            <a:r>
              <a:rPr lang="hu-HU" altLang="en-US" sz="2400" dirty="0" err="1"/>
              <a:t>Solutions</a:t>
            </a:r>
            <a:endParaRPr lang="hu-HU" altLang="en-US" sz="2400" dirty="0"/>
          </a:p>
          <a:p>
            <a:pPr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2400" dirty="0"/>
              <a:t>attribute selection</a:t>
            </a:r>
            <a:r>
              <a:rPr lang="hu-HU" altLang="en-US" sz="2400" dirty="0"/>
              <a:t> (s. </a:t>
            </a:r>
            <a:r>
              <a:rPr lang="hu-HU" altLang="en-US" sz="2400" dirty="0" err="1"/>
              <a:t>later</a:t>
            </a:r>
            <a:r>
              <a:rPr lang="hu-HU" altLang="en-US" sz="2400" dirty="0"/>
              <a:t>; </a:t>
            </a:r>
            <a:r>
              <a:rPr lang="hu-HU" altLang="en-US" sz="2400" dirty="0" err="1"/>
              <a:t>irrelevant</a:t>
            </a:r>
            <a:r>
              <a:rPr lang="hu-HU" altLang="en-US" sz="2400" dirty="0"/>
              <a:t> </a:t>
            </a:r>
            <a:r>
              <a:rPr lang="hu-HU" altLang="en-US" sz="2400" dirty="0" err="1"/>
              <a:t>attributes</a:t>
            </a:r>
            <a:r>
              <a:rPr lang="hu-HU" altLang="en-US" sz="2400" dirty="0"/>
              <a:t>!)</a:t>
            </a:r>
            <a:endParaRPr lang="en-US" altLang="en-US" sz="2400" dirty="0"/>
          </a:p>
          <a:p>
            <a:pPr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hu-HU" altLang="en-US" sz="2400" dirty="0"/>
              <a:t>a</a:t>
            </a:r>
            <a:r>
              <a:rPr lang="en-US" altLang="en-US" sz="2400" dirty="0" err="1"/>
              <a:t>ttribute</a:t>
            </a:r>
            <a:r>
              <a:rPr lang="en-US" altLang="en-US" sz="2400" dirty="0"/>
              <a:t> weighting</a:t>
            </a:r>
            <a:r>
              <a:rPr lang="hu-HU" altLang="en-US" sz="2400" dirty="0"/>
              <a:t> </a:t>
            </a:r>
            <a:endParaRPr lang="en-US" altLang="en-US" sz="2400" dirty="0"/>
          </a:p>
          <a:p>
            <a:pPr lvl="1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2000" dirty="0"/>
              <a:t>Euclidean d. w. weights:</a:t>
            </a:r>
          </a:p>
          <a:p>
            <a:pPr lvl="1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2000" dirty="0"/>
              <a:t>Updating of weights based on nearest neighbor</a:t>
            </a:r>
          </a:p>
          <a:p>
            <a:pPr lvl="2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1800" dirty="0"/>
              <a:t>Class correct/incorrect: weight increased/decreased</a:t>
            </a:r>
          </a:p>
          <a:p>
            <a:pPr lvl="2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1800" dirty="0"/>
              <a:t>|</a:t>
            </a:r>
            <a:r>
              <a:rPr lang="en-US" altLang="en-US" sz="1800" i="1" dirty="0"/>
              <a:t>x</a:t>
            </a:r>
            <a:r>
              <a:rPr lang="en-US" altLang="en-US" sz="1800" i="1" baseline="-25000" dirty="0"/>
              <a:t>i</a:t>
            </a:r>
            <a:r>
              <a:rPr lang="en-US" altLang="en-US" sz="1800" i="1" dirty="0"/>
              <a:t>-</a:t>
            </a:r>
            <a:r>
              <a:rPr lang="en-US" altLang="en-US" sz="1800" dirty="0" err="1"/>
              <a:t>y</a:t>
            </a:r>
            <a:r>
              <a:rPr lang="en-US" altLang="en-US" sz="1800" i="1" baseline="-25000" dirty="0" err="1"/>
              <a:t>i</a:t>
            </a:r>
            <a:r>
              <a:rPr lang="en-US" altLang="en-US" sz="1800" i="1" dirty="0"/>
              <a:t>| </a:t>
            </a:r>
            <a:r>
              <a:rPr lang="en-US" altLang="en-US" sz="1800" dirty="0"/>
              <a:t>small/large: weight change large/small</a:t>
            </a:r>
          </a:p>
          <a:p>
            <a:pPr lvl="2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1800" dirty="0"/>
              <a:t>Class specific weights</a:t>
            </a:r>
          </a:p>
          <a:p>
            <a:pPr lvl="3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1400" dirty="0"/>
              <a:t>weights, weighing per class</a:t>
            </a:r>
          </a:p>
          <a:p>
            <a:pPr lvl="3" eaLnBrk="1" hangingPunct="1">
              <a:buClr>
                <a:srgbClr val="000066"/>
              </a:buClr>
              <a:tabLst>
                <a:tab pos="2660650" algn="l"/>
              </a:tabLst>
              <a:defRPr/>
            </a:pPr>
            <a:r>
              <a:rPr lang="en-US" altLang="en-US" sz="1400" dirty="0"/>
              <a:t>can result in unclassified instances and multiple classifications</a:t>
            </a:r>
          </a:p>
          <a:p>
            <a:pPr lvl="1" eaLnBrk="1" hangingPunct="1">
              <a:buClr>
                <a:schemeClr val="tx1"/>
              </a:buClr>
              <a:tabLst>
                <a:tab pos="2660650" algn="l"/>
              </a:tabLst>
              <a:defRPr/>
            </a:pPr>
            <a:endParaRPr lang="en-US" altLang="en-US" sz="2200" dirty="0"/>
          </a:p>
        </p:txBody>
      </p:sp>
      <p:graphicFrame>
        <p:nvGraphicFramePr>
          <p:cNvPr id="4915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0450335"/>
              </p:ext>
            </p:extLst>
          </p:nvPr>
        </p:nvGraphicFramePr>
        <p:xfrm>
          <a:off x="5004048" y="2708920"/>
          <a:ext cx="38100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200" name="Equation" r:id="rId3" imgW="3810000" imgH="457200" progId="Equation.3">
                  <p:embed/>
                </p:oleObj>
              </mc:Choice>
              <mc:Fallback>
                <p:oleObj name="Equation" r:id="rId3" imgW="3810000" imgH="457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4048" y="2708920"/>
                        <a:ext cx="3810000" cy="4572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9157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F87826-2AE0-430F-97F5-028FFBF2D44C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de-DE" altLang="en-US"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u-HU" altLang="en-US"/>
              <a:t>Problem 4: Black box</a:t>
            </a:r>
            <a:endParaRPr lang="en-US" altLang="en-US"/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341438"/>
            <a:ext cx="8534400" cy="4754562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800"/>
              <a:t>Solution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400"/>
              <a:t>Rectangular generalisations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400"/>
              <a:t>In fact: hybrid representation</a:t>
            </a:r>
          </a:p>
          <a:p>
            <a:pPr lvl="2"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000"/>
              <a:t>Rectangulars: rules</a:t>
            </a:r>
          </a:p>
          <a:p>
            <a:pPr lvl="2"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2000"/>
              <a:t>Outside of rectangulars: nearest-neighbour</a:t>
            </a:r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endParaRPr lang="hu-HU" altLang="en-US" sz="2400"/>
          </a:p>
        </p:txBody>
      </p:sp>
      <p:graphicFrame>
        <p:nvGraphicFramePr>
          <p:cNvPr id="50180" name="Object 7"/>
          <p:cNvGraphicFramePr>
            <a:graphicFrameLocks noChangeAspect="1"/>
          </p:cNvGraphicFramePr>
          <p:nvPr/>
        </p:nvGraphicFramePr>
        <p:xfrm>
          <a:off x="6526213" y="1836738"/>
          <a:ext cx="1995487" cy="180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24" name="Document" r:id="rId3" imgW="1429512" imgH="1295400" progId="Word.Document.8">
                  <p:embed/>
                </p:oleObj>
              </mc:Choice>
              <mc:Fallback>
                <p:oleObj name="Document" r:id="rId3" imgW="1429512" imgH="1295400" progId="Word.Document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26213" y="1836738"/>
                        <a:ext cx="1995487" cy="180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1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D3E82-EB10-42D6-8399-CFB9D465AAA9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de-DE" altLang="en-US"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7AE5C3-3F42-4C03-8D6E-68C05646F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Discussion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E406F8-3FFB-46F0-9168-BDBEB3D5C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Simple method</a:t>
            </a:r>
          </a:p>
          <a:p>
            <a:r>
              <a:rPr lang="hu-HU" dirty="0"/>
              <a:t>No generalisation</a:t>
            </a:r>
          </a:p>
          <a:p>
            <a:r>
              <a:rPr lang="hu-HU" dirty="0"/>
              <a:t>Often good predictions!</a:t>
            </a:r>
          </a:p>
          <a:p>
            <a:pPr lvl="1"/>
            <a:r>
              <a:rPr lang="hu-HU" dirty="0"/>
              <a:t>irregular, flexible decision boundary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3B5FAC-9574-482A-A06E-EF58D447A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C180D3-94E6-4BC1-957B-91830F9C2A2A}" type="slidenum">
              <a:rPr lang="de-DE" altLang="hu-HU" smtClean="0"/>
              <a:pPr>
                <a:defRPr/>
              </a:pPr>
              <a:t>43</a:t>
            </a:fld>
            <a:endParaRPr lang="de-DE" altLang="hu-HU"/>
          </a:p>
        </p:txBody>
      </p:sp>
    </p:spTree>
    <p:extLst>
      <p:ext uri="{BB962C8B-B14F-4D97-AF65-F5344CB8AC3E}">
        <p14:creationId xmlns:p14="http://schemas.microsoft.com/office/powerpoint/2010/main" val="41949417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5500"/>
            </a:br>
            <a:r>
              <a:rPr lang="hu-HU" altLang="en-US" sz="5500"/>
              <a:t>Numeric prediction with </a:t>
            </a:r>
            <a:br>
              <a:rPr lang="hu-HU" altLang="en-US" sz="5500"/>
            </a:br>
            <a:r>
              <a:rPr lang="hu-HU" altLang="en-US" sz="5500"/>
              <a:t>local linear models</a:t>
            </a:r>
            <a:endParaRPr lang="en-US" altLang="en-US" sz="55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Numeric prediction</a:t>
            </a:r>
            <a:endParaRPr lang="en-AU" altLang="en-US"/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sz="2800" dirty="0"/>
              <a:t>Counterparts exist for </a:t>
            </a:r>
            <a:r>
              <a:rPr lang="hu-HU" altLang="en-US" sz="2800" dirty="0"/>
              <a:t>(almost all) classification algorithms</a:t>
            </a:r>
            <a:endParaRPr lang="en-US" altLang="en-US" sz="2800" dirty="0"/>
          </a:p>
          <a:p>
            <a:pPr eaLnBrk="1" hangingPunct="1">
              <a:buClr>
                <a:schemeClr val="tx1"/>
              </a:buClr>
            </a:pPr>
            <a:r>
              <a:rPr lang="en-US" altLang="en-US" sz="2800" dirty="0"/>
              <a:t>All classification </a:t>
            </a:r>
            <a:r>
              <a:rPr lang="hu-HU" altLang="en-US" sz="2800" dirty="0"/>
              <a:t>algorithms</a:t>
            </a:r>
            <a:r>
              <a:rPr lang="en-US" altLang="en-US" sz="2800" dirty="0"/>
              <a:t> can be applied to regression problems using discretization</a:t>
            </a:r>
            <a:r>
              <a:rPr lang="hu-HU" altLang="en-US" sz="2800" dirty="0"/>
              <a:t> (almost)</a:t>
            </a:r>
            <a:endParaRPr lang="en-US" altLang="en-US" sz="2800" dirty="0"/>
          </a:p>
          <a:p>
            <a:pPr lvl="1" eaLnBrk="1" hangingPunct="1">
              <a:buClr>
                <a:schemeClr val="tx1"/>
              </a:buClr>
            </a:pPr>
            <a:r>
              <a:rPr lang="en-US" altLang="en-US" dirty="0"/>
              <a:t>Prediction: weighted average of intervals’ midpoints (weighted according to class probabilities)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800" dirty="0"/>
              <a:t>Regression more difficult than classification (i.e. percent correct vs. mean squared error)</a:t>
            </a:r>
            <a:endParaRPr lang="en-AU" altLang="en-US" sz="2800" dirty="0"/>
          </a:p>
        </p:txBody>
      </p:sp>
      <p:sp>
        <p:nvSpPr>
          <p:cNvPr id="52228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48DD444-3D1D-4FB9-8845-C4604898DD91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de-DE" altLang="en-US" sz="1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Regression trees</a:t>
            </a:r>
            <a:endParaRPr lang="en-AU" altLang="en-US"/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/>
              <a:t>Leaf node predicts average values of training instances reaching that node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/>
              <a:t>Easy to interpret</a:t>
            </a:r>
          </a:p>
        </p:txBody>
      </p:sp>
      <p:sp>
        <p:nvSpPr>
          <p:cNvPr id="53252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B6DB794-186F-4EFD-85CD-FA93E490F191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de-DE" altLang="en-US" sz="14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Regression tree for the CPU data</a:t>
            </a:r>
          </a:p>
        </p:txBody>
      </p:sp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600200"/>
            <a:ext cx="7086600" cy="4545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5BA973C-974E-49B1-A871-F4DD3E587C7B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de-DE" altLang="en-US"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Building the tree</a:t>
            </a:r>
            <a:endParaRPr lang="en-AU" altLang="en-US"/>
          </a:p>
        </p:txBody>
      </p:sp>
      <p:sp>
        <p:nvSpPr>
          <p:cNvPr id="563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341438"/>
            <a:ext cx="8229600" cy="4784725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dirty="0"/>
              <a:t>Splitting criterion: </a:t>
            </a:r>
            <a:r>
              <a:rPr lang="en-US" altLang="en-US" i="1" dirty="0"/>
              <a:t>standard deviation reduction</a:t>
            </a:r>
            <a:endParaRPr lang="hu-HU" altLang="en-US" i="1" dirty="0"/>
          </a:p>
          <a:p>
            <a:pPr lvl="1" eaLnBrk="1" hangingPunct="1">
              <a:buClr>
                <a:schemeClr val="tx1"/>
              </a:buClr>
            </a:pPr>
            <a:r>
              <a:rPr lang="en-US" altLang="en-US" dirty="0"/>
              <a:t>minimizing intra-subset variation</a:t>
            </a:r>
            <a:endParaRPr lang="en-US" altLang="en-US" i="1" dirty="0"/>
          </a:p>
          <a:p>
            <a:pPr eaLnBrk="1" hangingPunct="1">
              <a:buClr>
                <a:schemeClr val="tx1"/>
              </a:buClr>
            </a:pPr>
            <a:r>
              <a:rPr lang="en-US" altLang="en-US" dirty="0"/>
              <a:t>Termination criteria (important when building trees for numeric prediction):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dirty="0"/>
              <a:t>Standard deviation becomes smaller than certain fraction of s. d. for full training set (e.g. 5%)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dirty="0"/>
              <a:t>Too few instances remain (e.g. less than four)</a:t>
            </a:r>
            <a:endParaRPr lang="hu-HU" altLang="en-US" dirty="0"/>
          </a:p>
          <a:p>
            <a:pPr eaLnBrk="1" hangingPunct="1">
              <a:buClr>
                <a:schemeClr val="tx1"/>
              </a:buClr>
            </a:pPr>
            <a:r>
              <a:rPr lang="en-US" altLang="en-US" dirty="0"/>
              <a:t>Pruning criterion: based on numeric error measure</a:t>
            </a:r>
          </a:p>
          <a:p>
            <a:pPr lvl="1" eaLnBrk="1" hangingPunct="1">
              <a:buClr>
                <a:schemeClr val="tx1"/>
              </a:buClr>
            </a:pPr>
            <a:endParaRPr lang="en-AU" altLang="en-US" dirty="0"/>
          </a:p>
        </p:txBody>
      </p:sp>
      <p:sp>
        <p:nvSpPr>
          <p:cNvPr id="56324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3921753-254B-4710-92BF-95B377692124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de-DE" altLang="en-US" sz="14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Model tree for the CPU data</a:t>
            </a:r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828800"/>
            <a:ext cx="6172200" cy="407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8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49CB5B5-AE2C-4A38-A01E-CAF2F54D3580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de-DE" altLang="en-US" sz="1400"/>
          </a:p>
        </p:txBody>
      </p:sp>
      <p:sp>
        <p:nvSpPr>
          <p:cNvPr id="57349" name="Téglalap 1"/>
          <p:cNvSpPr>
            <a:spLocks noChangeArrowheads="1"/>
          </p:cNvSpPr>
          <p:nvPr/>
        </p:nvSpPr>
        <p:spPr bwMode="auto">
          <a:xfrm>
            <a:off x="971550" y="1628775"/>
            <a:ext cx="1800225" cy="175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chemeClr val="tx1"/>
              </a:buClr>
              <a:buFontTx/>
              <a:buNone/>
            </a:pPr>
            <a:r>
              <a:rPr lang="en-US" altLang="en-US" sz="1800">
                <a:solidFill>
                  <a:schemeClr val="tx1"/>
                </a:solidFill>
              </a:rPr>
              <a:t>Regression trees with linear regression formulas (models) at each node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90537"/>
          </a:xfrm>
        </p:spPr>
        <p:txBody>
          <a:bodyPr/>
          <a:lstStyle/>
          <a:p>
            <a:pPr eaLnBrk="1" hangingPunct="1"/>
            <a:r>
              <a:rPr lang="hu-HU" altLang="en-US" dirty="0"/>
              <a:t>Bias, variance</a:t>
            </a:r>
            <a:endParaRPr lang="en-AU" altLang="en-US" dirty="0"/>
          </a:p>
        </p:txBody>
      </p:sp>
      <p:sp>
        <p:nvSpPr>
          <p:cNvPr id="6148" name="Dia számának helye 5"/>
          <p:cNvSpPr txBox="1">
            <a:spLocks noGrp="1"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525063F-A7D4-42B2-BD07-50CB41161EC6}" type="slidenum">
              <a:rPr lang="en-US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400"/>
          </a:p>
        </p:txBody>
      </p:sp>
      <p:pic>
        <p:nvPicPr>
          <p:cNvPr id="6149" name="Kép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08720"/>
            <a:ext cx="3005946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613E11-0F82-484C-9D27-EB7553EDE970}"/>
              </a:ext>
            </a:extLst>
          </p:cNvPr>
          <p:cNvSpPr txBox="1"/>
          <p:nvPr/>
        </p:nvSpPr>
        <p:spPr>
          <a:xfrm>
            <a:off x="2712710" y="1855902"/>
            <a:ext cx="112082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>
            <a:defPPr>
              <a:defRPr lang="de-DE"/>
            </a:defPPr>
            <a:lvl1pPr algn="ctr">
              <a:defRPr b="1">
                <a:solidFill>
                  <a:srgbClr val="000066"/>
                </a:solidFill>
              </a:defRPr>
            </a:lvl1pPr>
          </a:lstStyle>
          <a:p>
            <a:r>
              <a:rPr lang="hu-HU" dirty="0"/>
              <a:t>High</a:t>
            </a:r>
            <a:br>
              <a:rPr lang="hu-HU" dirty="0"/>
            </a:br>
            <a:r>
              <a:rPr lang="hu-HU" dirty="0"/>
              <a:t>variance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66ADF9-0F0F-4B1D-876B-778CF1B78CA7}"/>
              </a:ext>
            </a:extLst>
          </p:cNvPr>
          <p:cNvSpPr txBox="1"/>
          <p:nvPr/>
        </p:nvSpPr>
        <p:spPr>
          <a:xfrm>
            <a:off x="827584" y="1808762"/>
            <a:ext cx="697627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hu-HU" b="1" dirty="0">
                <a:solidFill>
                  <a:srgbClr val="000066"/>
                </a:solidFill>
              </a:rPr>
              <a:t>High</a:t>
            </a:r>
            <a:br>
              <a:rPr lang="hu-HU" b="1" dirty="0">
                <a:solidFill>
                  <a:srgbClr val="000066"/>
                </a:solidFill>
              </a:rPr>
            </a:br>
            <a:r>
              <a:rPr lang="hu-HU" b="1" dirty="0">
                <a:solidFill>
                  <a:srgbClr val="000066"/>
                </a:solidFill>
              </a:rPr>
              <a:t>bias</a:t>
            </a:r>
          </a:p>
        </p:txBody>
      </p:sp>
      <p:pic>
        <p:nvPicPr>
          <p:cNvPr id="9" name="Kép 2">
            <a:extLst>
              <a:ext uri="{FF2B5EF4-FFF2-40B4-BE49-F238E27FC236}">
                <a16:creationId xmlns:a16="http://schemas.microsoft.com/office/drawing/2014/main" id="{33237759-0751-4BA1-AE4A-62367B86E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148" y="3587970"/>
            <a:ext cx="3728141" cy="340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Kép 4">
            <a:extLst>
              <a:ext uri="{FF2B5EF4-FFF2-40B4-BE49-F238E27FC236}">
                <a16:creationId xmlns:a16="http://schemas.microsoft.com/office/drawing/2014/main" id="{513F3972-F924-4310-A9CE-4FDE29FE6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1855902"/>
            <a:ext cx="3332237" cy="312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DF819-FDD7-4435-8F69-449A3946F2E0}"/>
              </a:ext>
            </a:extLst>
          </p:cNvPr>
          <p:cNvSpPr txBox="1"/>
          <p:nvPr/>
        </p:nvSpPr>
        <p:spPr>
          <a:xfrm>
            <a:off x="5796136" y="126876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Illustrating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42443466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Linear Regression Functions</a:t>
            </a:r>
            <a:endParaRPr lang="hu-HU" alt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/>
              <a:t>LM1   PRP = 8.29 + 0.004 MMAX + 2.77 CHMIN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/>
              <a:t>LM2   PRP = 20.3 + 0.004 MMIN – 3.00 CHMIN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en-US"/>
              <a:t>			</a:t>
            </a:r>
            <a:r>
              <a:rPr lang="en-US" altLang="en-US" sz="2800"/>
              <a:t>+ 0.946 CHMAX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/>
              <a:t>etc.</a:t>
            </a:r>
          </a:p>
          <a:p>
            <a:pPr lvl="2"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en-US" sz="2800"/>
          </a:p>
        </p:txBody>
      </p:sp>
      <p:sp>
        <p:nvSpPr>
          <p:cNvPr id="59396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AA0ECBF2-42D7-477A-9AAA-D12AE7AE7C37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de-DE" altLang="en-US" sz="14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7282FAB-8297-4EBB-874F-594E4E4E89BE}" type="slidenum">
              <a:rPr lang="de-DE" altLang="hu-HU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51</a:t>
            </a:fld>
            <a:endParaRPr lang="de-DE" altLang="hu-HU" sz="1400">
              <a:solidFill>
                <a:schemeClr val="tx1"/>
              </a:solidFill>
            </a:endParaRPr>
          </a:p>
        </p:txBody>
      </p:sp>
      <p:pic>
        <p:nvPicPr>
          <p:cNvPr id="60419" name="Kép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115888"/>
            <a:ext cx="9078912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0" name="Szövegdoboz 1"/>
          <p:cNvSpPr txBox="1">
            <a:spLocks noChangeArrowheads="1"/>
          </p:cNvSpPr>
          <p:nvPr/>
        </p:nvSpPr>
        <p:spPr bwMode="auto">
          <a:xfrm>
            <a:off x="107950" y="333375"/>
            <a:ext cx="2303463" cy="120015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(Example (bit special): </a:t>
            </a:r>
            <a:br>
              <a:rPr lang="hu-HU" altLang="hu-HU" sz="1800">
                <a:solidFill>
                  <a:schemeClr val="tx1"/>
                </a:solidFill>
              </a:rPr>
            </a:br>
            <a:r>
              <a:rPr lang="hu-HU" altLang="hu-HU" sz="1800">
                <a:solidFill>
                  <a:schemeClr val="tx1"/>
                </a:solidFill>
              </a:rPr>
              <a:t>single input attribute, binary splits)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hu-HU" altLang="en-US"/>
              <a:t>Building m</a:t>
            </a:r>
            <a:r>
              <a:rPr lang="en-US" altLang="en-US"/>
              <a:t>odel trees</a:t>
            </a:r>
            <a:endParaRPr lang="en-AU" altLang="en-US"/>
          </a:p>
        </p:txBody>
      </p:sp>
      <p:sp>
        <p:nvSpPr>
          <p:cNvPr id="6144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sz="2800"/>
              <a:t>Linear regression applied to instances that reach a node after full regression tree has been built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800"/>
              <a:t>Only a subset of the attributes is used for LR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/>
              <a:t>Attributes occurring in subtree (+maybe attributes occurring in path to the root)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800"/>
              <a:t>Fast: overhead for LR not large because usually only a small subset of attributes is used in tree</a:t>
            </a:r>
            <a:endParaRPr lang="en-AU" altLang="en-US" sz="2800"/>
          </a:p>
        </p:txBody>
      </p:sp>
      <p:sp>
        <p:nvSpPr>
          <p:cNvPr id="61444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690EAFD-5321-40C0-8457-84818CA9B5EB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de-DE" altLang="en-US" sz="1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Smoothing</a:t>
            </a:r>
            <a:endParaRPr lang="en-GB" altLang="en-US"/>
          </a:p>
        </p:txBody>
      </p:sp>
      <p:sp>
        <p:nvSpPr>
          <p:cNvPr id="62467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altLang="en-US"/>
              <a:t>Smoothing: factor in ancestor’s predictions</a:t>
            </a:r>
          </a:p>
          <a:p>
            <a:pPr lvl="1"/>
            <a:r>
              <a:rPr lang="en-GB" altLang="en-US"/>
              <a:t>Smoothing formula: </a:t>
            </a:r>
          </a:p>
          <a:p>
            <a:pPr lvl="1"/>
            <a:r>
              <a:rPr lang="en-GB" altLang="en-US"/>
              <a:t>Same effect can be achieved by incorporating ancestor models into the leaves</a:t>
            </a:r>
          </a:p>
          <a:p>
            <a:r>
              <a:rPr lang="en-GB" altLang="en-US"/>
              <a:t>Need linear regression function at each </a:t>
            </a:r>
            <a:r>
              <a:rPr lang="en-GB" altLang="en-US" i="1"/>
              <a:t>node</a:t>
            </a:r>
            <a:endParaRPr lang="en-GB" altLang="en-US"/>
          </a:p>
        </p:txBody>
      </p:sp>
      <p:sp>
        <p:nvSpPr>
          <p:cNvPr id="6246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1FC1431-F055-48E7-BFBE-09718A5F59AB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53</a:t>
            </a:fld>
            <a:endParaRPr lang="de-DE" altLang="en-US" sz="1400"/>
          </a:p>
        </p:txBody>
      </p:sp>
      <p:pic>
        <p:nvPicPr>
          <p:cNvPr id="6246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133600"/>
            <a:ext cx="14192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Pruning</a:t>
            </a:r>
            <a:endParaRPr lang="en-AU" altLang="en-US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/>
              <a:t>Pruning is based on estimated absolute error of LR models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/>
              <a:t>Model trees allow for heavy pruning: often a single LR model can replace a whole subtree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/>
              <a:t>Pruning proceeds bottom up: error for LR model at internal node is compared to error for subtree</a:t>
            </a:r>
            <a:endParaRPr lang="en-AU" altLang="en-US"/>
          </a:p>
        </p:txBody>
      </p:sp>
      <p:sp>
        <p:nvSpPr>
          <p:cNvPr id="63492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664983A-4663-4ED5-880F-B2CE44C7CC1E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de-DE" altLang="en-US" sz="14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Nominal attributes</a:t>
            </a:r>
            <a:endParaRPr lang="en-AU" altLang="en-US"/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/>
              <a:t>Nominal attributes are converted into binary attributes (that can be treated as numeric ones)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/>
              <a:t>Nominal values are sorted using average class values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/>
              <a:t>If there are </a:t>
            </a:r>
            <a:r>
              <a:rPr lang="en-US" altLang="en-US" i="1"/>
              <a:t>k</a:t>
            </a:r>
            <a:r>
              <a:rPr lang="en-US" altLang="en-US"/>
              <a:t> values, </a:t>
            </a:r>
            <a:r>
              <a:rPr lang="en-US" altLang="en-US" i="1"/>
              <a:t>k</a:t>
            </a:r>
            <a:r>
              <a:rPr lang="en-US" altLang="en-US"/>
              <a:t>-1 so-called synthetic binary attributes are generated</a:t>
            </a:r>
          </a:p>
          <a:p>
            <a:pPr lvl="2" eaLnBrk="1" hangingPunct="1">
              <a:buClr>
                <a:schemeClr val="tx1"/>
              </a:buClr>
            </a:pPr>
            <a:r>
              <a:rPr lang="en-US" altLang="en-US"/>
              <a:t>The </a:t>
            </a:r>
            <a:r>
              <a:rPr lang="en-US" altLang="en-US" i="1"/>
              <a:t>i</a:t>
            </a:r>
            <a:r>
              <a:rPr lang="en-US" altLang="en-US"/>
              <a:t>th binary attribute is 0 if an instance’s value is one of the first </a:t>
            </a:r>
            <a:r>
              <a:rPr lang="en-US" altLang="en-US" i="1"/>
              <a:t>i</a:t>
            </a:r>
            <a:r>
              <a:rPr lang="en-US" altLang="en-US"/>
              <a:t> in the ordering, 1 otherwise</a:t>
            </a:r>
          </a:p>
        </p:txBody>
      </p:sp>
      <p:sp>
        <p:nvSpPr>
          <p:cNvPr id="64516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3F11E0E-7546-49A1-940F-E7FBE4BAB383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55</a:t>
            </a:fld>
            <a:endParaRPr lang="de-DE" altLang="en-US" sz="14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6000"/>
            </a:br>
            <a:r>
              <a:rPr lang="hu-HU" altLang="en-US" sz="6000"/>
              <a:t>Support Vector Machine (SVM)</a:t>
            </a:r>
            <a:endParaRPr lang="en-US" altLang="en-US" sz="6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Support vector machines</a:t>
            </a:r>
          </a:p>
        </p:txBody>
      </p:sp>
      <p:sp>
        <p:nvSpPr>
          <p:cNvPr id="66563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 i="1" dirty="0"/>
              <a:t>Support </a:t>
            </a:r>
            <a:r>
              <a:rPr lang="de-DE" altLang="en-US" i="1" dirty="0" err="1"/>
              <a:t>vector</a:t>
            </a:r>
            <a:r>
              <a:rPr lang="de-DE" altLang="en-US" i="1" dirty="0"/>
              <a:t> </a:t>
            </a:r>
            <a:r>
              <a:rPr lang="de-DE" altLang="en-US" i="1" dirty="0" err="1"/>
              <a:t>machines</a:t>
            </a:r>
            <a:r>
              <a:rPr lang="de-DE" altLang="en-US" dirty="0"/>
              <a:t> </a:t>
            </a:r>
            <a:r>
              <a:rPr lang="de-DE" altLang="en-US" dirty="0" err="1"/>
              <a:t>are</a:t>
            </a:r>
            <a:r>
              <a:rPr lang="de-DE" altLang="en-US" dirty="0"/>
              <a:t> </a:t>
            </a:r>
            <a:r>
              <a:rPr lang="de-DE" altLang="en-US" dirty="0" err="1"/>
              <a:t>algorithms</a:t>
            </a:r>
            <a:r>
              <a:rPr lang="de-DE" altLang="en-US" dirty="0"/>
              <a:t> </a:t>
            </a:r>
            <a:r>
              <a:rPr lang="de-DE" altLang="en-US" dirty="0" err="1"/>
              <a:t>for</a:t>
            </a:r>
            <a:r>
              <a:rPr lang="de-DE" altLang="en-US" dirty="0"/>
              <a:t> </a:t>
            </a:r>
            <a:r>
              <a:rPr lang="de-DE" altLang="en-US" dirty="0" err="1"/>
              <a:t>learning</a:t>
            </a:r>
            <a:r>
              <a:rPr lang="de-DE" altLang="en-US" dirty="0"/>
              <a:t> linear </a:t>
            </a:r>
            <a:r>
              <a:rPr lang="de-DE" altLang="en-US" dirty="0" err="1"/>
              <a:t>classifiers</a:t>
            </a:r>
            <a:r>
              <a:rPr lang="hu-HU" altLang="en-US" dirty="0"/>
              <a:t> </a:t>
            </a:r>
            <a:br>
              <a:rPr lang="hu-HU" altLang="en-US" dirty="0"/>
            </a:br>
            <a:r>
              <a:rPr lang="hu-HU" altLang="en-US" dirty="0"/>
              <a:t>(</a:t>
            </a:r>
            <a:r>
              <a:rPr lang="hu-HU" altLang="en-US" dirty="0" err="1"/>
              <a:t>for</a:t>
            </a:r>
            <a:r>
              <a:rPr lang="hu-HU" altLang="en-US" dirty="0"/>
              <a:t> </a:t>
            </a:r>
            <a:r>
              <a:rPr lang="hu-HU" altLang="en-US" dirty="0" err="1"/>
              <a:t>binary</a:t>
            </a:r>
            <a:r>
              <a:rPr lang="hu-HU" altLang="en-US" dirty="0"/>
              <a:t> </a:t>
            </a:r>
            <a:r>
              <a:rPr lang="hu-HU" altLang="en-US" dirty="0" err="1"/>
              <a:t>classification</a:t>
            </a:r>
            <a:r>
              <a:rPr lang="hu-HU" altLang="en-US" dirty="0"/>
              <a:t>)</a:t>
            </a:r>
            <a:endParaRPr lang="de-DE" altLang="en-US" dirty="0"/>
          </a:p>
          <a:p>
            <a:pPr>
              <a:buClr>
                <a:schemeClr val="tx1"/>
              </a:buClr>
            </a:pPr>
            <a:endParaRPr lang="de-DE" altLang="en-US" dirty="0"/>
          </a:p>
        </p:txBody>
      </p:sp>
      <p:graphicFrame>
        <p:nvGraphicFramePr>
          <p:cNvPr id="66564" name="Object 1028"/>
          <p:cNvGraphicFramePr>
            <a:graphicFrameLocks noGrp="1" noChangeAspect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30404432"/>
              </p:ext>
            </p:extLst>
          </p:nvPr>
        </p:nvGraphicFramePr>
        <p:xfrm>
          <a:off x="2483768" y="3068960"/>
          <a:ext cx="2808287" cy="2651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09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Object 10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3768" y="3068960"/>
                        <a:ext cx="2808287" cy="2651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565" name="Text Box 7"/>
          <p:cNvSpPr txBox="1">
            <a:spLocks noChangeArrowheads="1"/>
          </p:cNvSpPr>
          <p:nvPr/>
        </p:nvSpPr>
        <p:spPr bwMode="auto">
          <a:xfrm>
            <a:off x="1979613" y="5661025"/>
            <a:ext cx="5256212" cy="590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10000"/>
              </a:spcBef>
              <a:spcAft>
                <a:spcPts val="400"/>
              </a:spcAft>
              <a:buClr>
                <a:srgbClr val="0C7B9C"/>
              </a:buClr>
              <a:buSzPct val="75000"/>
              <a:buFont typeface="Monotype Sorts" pitchFamily="2" charset="2"/>
              <a:buNone/>
            </a:pPr>
            <a:r>
              <a:rPr lang="en-US" altLang="en-US" sz="1800" dirty="0">
                <a:solidFill>
                  <a:schemeClr val="tx1"/>
                </a:solidFill>
              </a:rPr>
              <a:t>Find a linear hyperplane (decision boundary) </a:t>
            </a:r>
            <a:br>
              <a:rPr lang="en-US" altLang="en-US" sz="1800" dirty="0">
                <a:solidFill>
                  <a:schemeClr val="tx1"/>
                </a:solidFill>
              </a:rPr>
            </a:br>
            <a:r>
              <a:rPr lang="en-US" altLang="en-US" sz="1800" dirty="0">
                <a:solidFill>
                  <a:schemeClr val="tx1"/>
                </a:solidFill>
              </a:rPr>
              <a:t>that will separate the data</a:t>
            </a:r>
            <a:endParaRPr lang="de-DE" altLang="en-US" sz="1800" dirty="0">
              <a:solidFill>
                <a:schemeClr val="tx1"/>
              </a:solidFill>
            </a:endParaRPr>
          </a:p>
        </p:txBody>
      </p:sp>
      <p:sp>
        <p:nvSpPr>
          <p:cNvPr id="66566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FC7037BB-06CF-4567-90F4-AC034423F2A1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57</a:t>
            </a:fld>
            <a:endParaRPr lang="de-DE" altLang="en-US" sz="14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hu-HU" altLang="en-US"/>
              <a:t>Many linear decision boundaries</a:t>
            </a:r>
            <a:endParaRPr lang="de-DE" altLang="en-US"/>
          </a:p>
        </p:txBody>
      </p:sp>
      <p:graphicFrame>
        <p:nvGraphicFramePr>
          <p:cNvPr id="67587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2347913" y="1752600"/>
          <a:ext cx="460057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32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47913" y="1752600"/>
                        <a:ext cx="4600575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588" name="Rectangle 3"/>
          <p:cNvSpPr>
            <a:spLocks noChangeArrowheads="1"/>
          </p:cNvSpPr>
          <p:nvPr/>
        </p:nvSpPr>
        <p:spPr bwMode="auto">
          <a:xfrm>
            <a:off x="228600" y="5943600"/>
            <a:ext cx="8534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000">
                <a:solidFill>
                  <a:schemeClr val="tx1"/>
                </a:solidFill>
              </a:rPr>
              <a:t>Which one is better? B1 or B2?</a:t>
            </a:r>
          </a:p>
          <a:p>
            <a:pPr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000">
                <a:solidFill>
                  <a:schemeClr val="tx1"/>
                </a:solidFill>
              </a:rPr>
              <a:t>How do you define better?</a:t>
            </a:r>
          </a:p>
        </p:txBody>
      </p:sp>
      <p:sp>
        <p:nvSpPr>
          <p:cNvPr id="67589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BCD3801A-0F6E-48D2-B13A-44AD88519D36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58</a:t>
            </a:fld>
            <a:endParaRPr lang="de-DE" altLang="en-US" sz="14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5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hu-HU" altLang="en-US"/>
              <a:t>Maximum Margin Hyperplane</a:t>
            </a:r>
            <a:endParaRPr lang="de-DE" altLang="en-US"/>
          </a:p>
        </p:txBody>
      </p:sp>
      <p:graphicFrame>
        <p:nvGraphicFramePr>
          <p:cNvPr id="68611" name="Object 4"/>
          <p:cNvGraphicFramePr>
            <a:graphicFrameLocks noGrp="1" noChangeAspect="1"/>
          </p:cNvGraphicFramePr>
          <p:nvPr>
            <p:ph idx="4294967295"/>
          </p:nvPr>
        </p:nvGraphicFramePr>
        <p:xfrm>
          <a:off x="2514600" y="1752600"/>
          <a:ext cx="4600575" cy="434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56" name="Visio" r:id="rId3" imgW="7432040" imgH="7017225" progId="Visio.Drawing.6">
                  <p:embed/>
                </p:oleObj>
              </mc:Choice>
              <mc:Fallback>
                <p:oleObj name="Visio" r:id="rId3" imgW="7432040" imgH="7017225" progId="Visio.Drawing.6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752600"/>
                        <a:ext cx="4600575" cy="434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8612" name="Rectangle 3"/>
          <p:cNvSpPr>
            <a:spLocks noChangeArrowheads="1"/>
          </p:cNvSpPr>
          <p:nvPr/>
        </p:nvSpPr>
        <p:spPr bwMode="auto">
          <a:xfrm>
            <a:off x="609600" y="6096000"/>
            <a:ext cx="8534400" cy="625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8" tIns="44450" rIns="90488" bIns="44450"/>
          <a:lstStyle>
            <a:lvl1pPr marL="292100" indent="-292100"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2000">
                <a:solidFill>
                  <a:schemeClr val="tx1"/>
                </a:solidFill>
              </a:rPr>
              <a:t>Find hyperplane </a:t>
            </a:r>
            <a:r>
              <a:rPr lang="en-US" altLang="en-US" sz="2000">
                <a:solidFill>
                  <a:srgbClr val="FF0000"/>
                </a:solidFill>
              </a:rPr>
              <a:t>maximizes</a:t>
            </a:r>
            <a:r>
              <a:rPr lang="en-US" altLang="en-US" sz="2000">
                <a:solidFill>
                  <a:schemeClr val="tx1"/>
                </a:solidFill>
              </a:rPr>
              <a:t> the margin =&gt; B1 is better than B2</a:t>
            </a:r>
            <a:endParaRPr lang="hu-HU" altLang="en-US" sz="20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hu-HU" altLang="en-US" sz="2000" i="1">
                <a:solidFill>
                  <a:schemeClr val="tx1"/>
                </a:solidFill>
              </a:rPr>
              <a:t>Maximum margin hyperplane</a:t>
            </a:r>
            <a:endParaRPr lang="en-US" altLang="en-US" sz="2000" i="1">
              <a:solidFill>
                <a:schemeClr val="tx1"/>
              </a:solidFill>
            </a:endParaRPr>
          </a:p>
        </p:txBody>
      </p:sp>
      <p:sp>
        <p:nvSpPr>
          <p:cNvPr id="68613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16E1DF5-1C41-43EB-9C84-F69AF3A20E5D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59</a:t>
            </a:fld>
            <a:endParaRPr lang="de-DE" altLang="en-US" sz="1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6000"/>
            </a:br>
            <a:r>
              <a:rPr lang="en-US" altLang="en-US" sz="6000"/>
              <a:t>Decision trees</a:t>
            </a:r>
            <a:r>
              <a:rPr lang="hu-HU" altLang="en-US" sz="6000"/>
              <a:t>, C4.5</a:t>
            </a:r>
            <a:endParaRPr lang="en-US" altLang="en-US" sz="60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hu-HU" altLang="en-US"/>
              <a:t>Support Vectors</a:t>
            </a:r>
            <a:endParaRPr lang="de-DE" altLang="en-US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752600"/>
            <a:ext cx="8534400" cy="4876800"/>
          </a:xfrm>
        </p:spPr>
        <p:txBody>
          <a:bodyPr/>
          <a:lstStyle/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  <a:p>
            <a:pPr>
              <a:spcBef>
                <a:spcPts val="600"/>
              </a:spcBef>
              <a:buClr>
                <a:schemeClr val="tx1"/>
              </a:buClr>
            </a:pPr>
            <a:r>
              <a:rPr lang="hu-HU" altLang="en-US" sz="2400"/>
              <a:t>Only a few instances are important for the maximum margin hyperplane: the closest ones</a:t>
            </a:r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hu-HU" altLang="en-US" sz="2000"/>
              <a:t>Those are </a:t>
            </a:r>
            <a:r>
              <a:rPr lang="de-DE" altLang="en-US" sz="2000"/>
              <a:t>called </a:t>
            </a:r>
            <a:r>
              <a:rPr lang="de-DE" altLang="en-US" sz="2000" i="1"/>
              <a:t>support vectors</a:t>
            </a:r>
            <a:endParaRPr lang="hu-HU" altLang="en-US" sz="2000" i="1"/>
          </a:p>
          <a:p>
            <a:pPr lvl="1">
              <a:spcBef>
                <a:spcPts val="600"/>
              </a:spcBef>
              <a:buClr>
                <a:schemeClr val="tx1"/>
              </a:buClr>
            </a:pPr>
            <a:r>
              <a:rPr lang="de-DE" altLang="hu-HU" sz="2000"/>
              <a:t>All other instances can be deleted</a:t>
            </a:r>
            <a:r>
              <a:rPr lang="hu-HU" altLang="hu-HU" sz="2000"/>
              <a:t> </a:t>
            </a:r>
            <a:r>
              <a:rPr lang="de-DE" altLang="hu-HU" sz="2000"/>
              <a:t> without changing </a:t>
            </a:r>
            <a:r>
              <a:rPr lang="hu-HU" altLang="hu-HU" sz="2000"/>
              <a:t> the decision boundary</a:t>
            </a:r>
            <a:endParaRPr lang="de-DE" altLang="hu-HU" sz="2400"/>
          </a:p>
          <a:p>
            <a:pPr>
              <a:spcBef>
                <a:spcPts val="600"/>
              </a:spcBef>
              <a:buClr>
                <a:schemeClr val="tx1"/>
              </a:buClr>
            </a:pPr>
            <a:endParaRPr lang="de-DE" altLang="en-US" sz="2400"/>
          </a:p>
          <a:p>
            <a:pPr>
              <a:buClr>
                <a:schemeClr val="tx1"/>
              </a:buClr>
            </a:pPr>
            <a:endParaRPr lang="de-DE" altLang="en-US" sz="2400"/>
          </a:p>
        </p:txBody>
      </p:sp>
      <p:pic>
        <p:nvPicPr>
          <p:cNvPr id="696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981075"/>
            <a:ext cx="4572000" cy="366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637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5EED4BD-C646-4BCA-AD3F-EC2DF68132DC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60</a:t>
            </a:fld>
            <a:endParaRPr lang="de-DE" altLang="en-US" sz="14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 dirty="0" err="1"/>
              <a:t>Finding</a:t>
            </a:r>
            <a:r>
              <a:rPr lang="hu-HU" altLang="hu-HU" dirty="0"/>
              <a:t> </a:t>
            </a:r>
            <a:r>
              <a:rPr lang="hu-HU" altLang="hu-HU" dirty="0" err="1"/>
              <a:t>the</a:t>
            </a:r>
            <a:r>
              <a:rPr lang="hu-HU" altLang="hu-HU" dirty="0"/>
              <a:t> Maximum Margin </a:t>
            </a:r>
            <a:r>
              <a:rPr lang="hu-HU" altLang="hu-HU" dirty="0" err="1"/>
              <a:t>Hyperplane</a:t>
            </a:r>
            <a:endParaRPr lang="hu-HU" altLang="hu-HU" dirty="0"/>
          </a:p>
        </p:txBody>
      </p:sp>
      <p:sp>
        <p:nvSpPr>
          <p:cNvPr id="70659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CDE9C9-C768-483D-9D3B-18819AF31D6A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61</a:t>
            </a:fld>
            <a:endParaRPr lang="de-DE" altLang="hu-HU" sz="1400"/>
          </a:p>
        </p:txBody>
      </p:sp>
      <p:cxnSp>
        <p:nvCxnSpPr>
          <p:cNvPr id="6" name="Egyenes összekötő nyíllal 5"/>
          <p:cNvCxnSpPr/>
          <p:nvPr/>
        </p:nvCxnSpPr>
        <p:spPr>
          <a:xfrm>
            <a:off x="1403350" y="5934075"/>
            <a:ext cx="3600450" cy="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nyíllal 6"/>
          <p:cNvCxnSpPr/>
          <p:nvPr/>
        </p:nvCxnSpPr>
        <p:spPr>
          <a:xfrm flipV="1">
            <a:off x="1403350" y="2997200"/>
            <a:ext cx="0" cy="295275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62" name="Szövegdoboz 8"/>
          <p:cNvSpPr txBox="1">
            <a:spLocks noChangeArrowheads="1"/>
          </p:cNvSpPr>
          <p:nvPr/>
        </p:nvSpPr>
        <p:spPr bwMode="auto">
          <a:xfrm>
            <a:off x="4198938" y="6027738"/>
            <a:ext cx="384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0663" name="Szövegdoboz 9"/>
          <p:cNvSpPr txBox="1">
            <a:spLocks noChangeArrowheads="1"/>
          </p:cNvSpPr>
          <p:nvPr/>
        </p:nvSpPr>
        <p:spPr bwMode="auto">
          <a:xfrm>
            <a:off x="868363" y="3803650"/>
            <a:ext cx="38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Ellipszis 10"/>
          <p:cNvSpPr/>
          <p:nvPr/>
        </p:nvSpPr>
        <p:spPr>
          <a:xfrm>
            <a:off x="2916238" y="31813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2" name="Ellipszis 11"/>
          <p:cNvSpPr/>
          <p:nvPr/>
        </p:nvSpPr>
        <p:spPr>
          <a:xfrm>
            <a:off x="3297238" y="39004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3348038" y="29098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4" name="Ellipszis 13"/>
          <p:cNvSpPr/>
          <p:nvPr/>
        </p:nvSpPr>
        <p:spPr>
          <a:xfrm>
            <a:off x="3068638" y="33337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5" name="Ellipszis 14"/>
          <p:cNvSpPr/>
          <p:nvPr/>
        </p:nvSpPr>
        <p:spPr>
          <a:xfrm>
            <a:off x="4083050" y="3598863"/>
            <a:ext cx="144463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6" name="Ellipszis 15"/>
          <p:cNvSpPr/>
          <p:nvPr/>
        </p:nvSpPr>
        <p:spPr>
          <a:xfrm>
            <a:off x="3924300" y="3254375"/>
            <a:ext cx="142875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7" name="Ellipszis 16"/>
          <p:cNvSpPr/>
          <p:nvPr/>
        </p:nvSpPr>
        <p:spPr>
          <a:xfrm>
            <a:off x="4105275" y="4075113"/>
            <a:ext cx="142875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8" name="Ellipszis 17"/>
          <p:cNvSpPr/>
          <p:nvPr/>
        </p:nvSpPr>
        <p:spPr>
          <a:xfrm>
            <a:off x="2106613" y="4075113"/>
            <a:ext cx="144462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2409825" y="4840288"/>
            <a:ext cx="144463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0" name="Ellipszis 19"/>
          <p:cNvSpPr/>
          <p:nvPr/>
        </p:nvSpPr>
        <p:spPr>
          <a:xfrm>
            <a:off x="2139950" y="4835525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1" name="Ellipszis 20"/>
          <p:cNvSpPr/>
          <p:nvPr/>
        </p:nvSpPr>
        <p:spPr>
          <a:xfrm>
            <a:off x="3154363" y="5221288"/>
            <a:ext cx="142875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2" name="Ellipszis 21"/>
          <p:cNvSpPr/>
          <p:nvPr/>
        </p:nvSpPr>
        <p:spPr>
          <a:xfrm>
            <a:off x="2554288" y="5172075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3" name="Ellipszis 22"/>
          <p:cNvSpPr/>
          <p:nvPr/>
        </p:nvSpPr>
        <p:spPr>
          <a:xfrm>
            <a:off x="2338388" y="4495800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4" name="Ellipszis 23"/>
          <p:cNvSpPr/>
          <p:nvPr/>
        </p:nvSpPr>
        <p:spPr>
          <a:xfrm>
            <a:off x="346075" y="6429375"/>
            <a:ext cx="144463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0678" name="Szövegdoboz 24"/>
          <p:cNvSpPr txBox="1">
            <a:spLocks noChangeArrowheads="1"/>
          </p:cNvSpPr>
          <p:nvPr/>
        </p:nvSpPr>
        <p:spPr bwMode="auto">
          <a:xfrm>
            <a:off x="611188" y="6332538"/>
            <a:ext cx="1114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„+”</a:t>
            </a:r>
          </a:p>
        </p:txBody>
      </p:sp>
      <p:sp>
        <p:nvSpPr>
          <p:cNvPr id="26" name="Ellipszis 25"/>
          <p:cNvSpPr/>
          <p:nvPr/>
        </p:nvSpPr>
        <p:spPr>
          <a:xfrm>
            <a:off x="2251075" y="6396038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0680" name="Szövegdoboz 26"/>
          <p:cNvSpPr txBox="1">
            <a:spLocks noChangeArrowheads="1"/>
          </p:cNvSpPr>
          <p:nvPr/>
        </p:nvSpPr>
        <p:spPr bwMode="auto">
          <a:xfrm>
            <a:off x="2492375" y="6294438"/>
            <a:ext cx="1057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„-”</a:t>
            </a:r>
          </a:p>
        </p:txBody>
      </p:sp>
      <p:cxnSp>
        <p:nvCxnSpPr>
          <p:cNvPr id="29" name="Egyenes összekötő 28"/>
          <p:cNvCxnSpPr>
            <a:stCxn id="70684" idx="3"/>
          </p:cNvCxnSpPr>
          <p:nvPr/>
        </p:nvCxnSpPr>
        <p:spPr>
          <a:xfrm>
            <a:off x="1644650" y="2970213"/>
            <a:ext cx="2703513" cy="2795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/>
          <p:cNvCxnSpPr>
            <a:stCxn id="70687" idx="3"/>
          </p:cNvCxnSpPr>
          <p:nvPr/>
        </p:nvCxnSpPr>
        <p:spPr>
          <a:xfrm>
            <a:off x="2065338" y="2759075"/>
            <a:ext cx="2635250" cy="267493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/>
          <p:cNvCxnSpPr/>
          <p:nvPr/>
        </p:nvCxnSpPr>
        <p:spPr>
          <a:xfrm>
            <a:off x="1358900" y="3248025"/>
            <a:ext cx="2655888" cy="2847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84" name="Szövegdoboz 36"/>
          <p:cNvSpPr txBox="1">
            <a:spLocks noChangeArrowheads="1"/>
          </p:cNvSpPr>
          <p:nvPr/>
        </p:nvSpPr>
        <p:spPr bwMode="auto">
          <a:xfrm rot="2777016">
            <a:off x="877094" y="2456656"/>
            <a:ext cx="908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0</a:t>
            </a:r>
          </a:p>
        </p:txBody>
      </p:sp>
      <p:sp>
        <p:nvSpPr>
          <p:cNvPr id="38" name="Szövegdoboz 3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248895" y="1941305"/>
            <a:ext cx="3401893" cy="923330"/>
          </a:xfrm>
          <a:prstGeom prst="rect">
            <a:avLst/>
          </a:prstGeom>
          <a:blipFill>
            <a:blip r:embed="rId2"/>
            <a:stretch>
              <a:fillRect l="-1434" t="-3289" r="-717" b="-9211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0686" name="Szövegdoboz 38"/>
          <p:cNvSpPr txBox="1">
            <a:spLocks noChangeArrowheads="1"/>
          </p:cNvSpPr>
          <p:nvPr/>
        </p:nvSpPr>
        <p:spPr bwMode="auto">
          <a:xfrm>
            <a:off x="5211763" y="4986338"/>
            <a:ext cx="343852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dirty="0" err="1">
                <a:solidFill>
                  <a:schemeClr val="tx1"/>
                </a:solidFill>
              </a:rPr>
              <a:t>Scale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invariant</a:t>
            </a:r>
            <a:r>
              <a:rPr lang="hu-HU" altLang="hu-HU" sz="1800" dirty="0">
                <a:solidFill>
                  <a:schemeClr val="tx1"/>
                </a:solidFill>
              </a:rPr>
              <a:t>, fixing </a:t>
            </a:r>
            <a:r>
              <a:rPr lang="hu-HU" altLang="hu-HU" sz="1800" dirty="0" err="1">
                <a:solidFill>
                  <a:schemeClr val="tx1"/>
                </a:solidFill>
              </a:rPr>
              <a:t>scale</a:t>
            </a:r>
            <a:r>
              <a:rPr lang="hu-HU" altLang="hu-HU" sz="1800" dirty="0">
                <a:solidFill>
                  <a:schemeClr val="tx1"/>
                </a:solidFill>
              </a:rPr>
              <a:t>:</a:t>
            </a:r>
            <a:br>
              <a:rPr lang="hu-HU" altLang="hu-HU" sz="1800" dirty="0">
                <a:solidFill>
                  <a:schemeClr val="tx1"/>
                </a:solidFill>
              </a:rPr>
            </a:br>
            <a:r>
              <a:rPr lang="hu-HU" altLang="hu-HU" sz="1800" dirty="0" err="1">
                <a:solidFill>
                  <a:schemeClr val="tx1"/>
                </a:solidFill>
              </a:rPr>
              <a:t>for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support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vectors</a:t>
            </a:r>
            <a:r>
              <a:rPr lang="hu-HU" altLang="hu-HU" sz="1800" dirty="0">
                <a:solidFill>
                  <a:schemeClr val="tx1"/>
                </a:solidFill>
              </a:rPr>
              <a:t>: -1, +1</a:t>
            </a:r>
          </a:p>
        </p:txBody>
      </p:sp>
      <p:sp>
        <p:nvSpPr>
          <p:cNvPr id="70687" name="Szövegdoboz 39"/>
          <p:cNvSpPr txBox="1">
            <a:spLocks noChangeArrowheads="1"/>
          </p:cNvSpPr>
          <p:nvPr/>
        </p:nvSpPr>
        <p:spPr bwMode="auto">
          <a:xfrm rot="2777016">
            <a:off x="1181894" y="2197894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+1</a:t>
            </a:r>
          </a:p>
        </p:txBody>
      </p:sp>
      <p:sp>
        <p:nvSpPr>
          <p:cNvPr id="70688" name="Szövegdoboz 40"/>
          <p:cNvSpPr txBox="1">
            <a:spLocks noChangeArrowheads="1"/>
          </p:cNvSpPr>
          <p:nvPr/>
        </p:nvSpPr>
        <p:spPr bwMode="auto">
          <a:xfrm rot="2777016">
            <a:off x="519906" y="2832894"/>
            <a:ext cx="985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-1</a:t>
            </a:r>
          </a:p>
        </p:txBody>
      </p:sp>
      <p:sp>
        <p:nvSpPr>
          <p:cNvPr id="70689" name="Téglalap 1"/>
          <p:cNvSpPr>
            <a:spLocks noChangeArrowheads="1"/>
          </p:cNvSpPr>
          <p:nvPr/>
        </p:nvSpPr>
        <p:spPr bwMode="auto">
          <a:xfrm>
            <a:off x="3830638" y="2574925"/>
            <a:ext cx="4730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hu-HU" altLang="hu-HU">
                <a:solidFill>
                  <a:srgbClr val="FF0000"/>
                </a:solidFill>
              </a:rPr>
              <a:t>„+”</a:t>
            </a:r>
          </a:p>
        </p:txBody>
      </p:sp>
      <p:sp>
        <p:nvSpPr>
          <p:cNvPr id="70690" name="Téglalap 2"/>
          <p:cNvSpPr>
            <a:spLocks noChangeArrowheads="1"/>
          </p:cNvSpPr>
          <p:nvPr/>
        </p:nvSpPr>
        <p:spPr bwMode="auto">
          <a:xfrm>
            <a:off x="1714500" y="5183188"/>
            <a:ext cx="415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hu-HU" altLang="hu-HU">
                <a:solidFill>
                  <a:srgbClr val="000066"/>
                </a:solidFill>
              </a:rPr>
              <a:t>„-”</a:t>
            </a:r>
          </a:p>
        </p:txBody>
      </p:sp>
      <p:sp>
        <p:nvSpPr>
          <p:cNvPr id="70691" name="Szövegdoboz 3"/>
          <p:cNvSpPr txBox="1">
            <a:spLocks noChangeArrowheads="1"/>
          </p:cNvSpPr>
          <p:nvPr/>
        </p:nvSpPr>
        <p:spPr bwMode="auto">
          <a:xfrm>
            <a:off x="5233988" y="3122613"/>
            <a:ext cx="15827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hu-HU" altLang="hu-HU"/>
              <a:t>Decision rule:</a:t>
            </a:r>
          </a:p>
        </p:txBody>
      </p:sp>
      <p:sp>
        <p:nvSpPr>
          <p:cNvPr id="70692" name="Téglalap 4"/>
          <p:cNvSpPr>
            <a:spLocks noChangeArrowheads="1"/>
          </p:cNvSpPr>
          <p:nvPr/>
        </p:nvSpPr>
        <p:spPr bwMode="auto">
          <a:xfrm>
            <a:off x="5746750" y="3533775"/>
            <a:ext cx="244810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hu-HU" altLang="hu-HU" dirty="0"/>
              <a:t>b+ </a:t>
            </a:r>
            <a:r>
              <a:rPr lang="hu-HU" altLang="hu-HU" b="1" dirty="0"/>
              <a:t>w</a:t>
            </a:r>
            <a:r>
              <a:rPr lang="hu-HU" altLang="hu-HU" dirty="0"/>
              <a:t> ∙ </a:t>
            </a:r>
            <a:r>
              <a:rPr lang="hu-HU" altLang="hu-HU" b="1" dirty="0"/>
              <a:t>x &gt; 0  </a:t>
            </a:r>
            <a:r>
              <a:rPr lang="hu-HU" altLang="hu-HU" b="1" dirty="0" err="1"/>
              <a:t>then</a:t>
            </a:r>
            <a:r>
              <a:rPr lang="hu-HU" altLang="hu-HU" b="1" dirty="0"/>
              <a:t> „+”</a:t>
            </a:r>
          </a:p>
          <a:p>
            <a:endParaRPr lang="hu-HU" altLang="hu-HU" dirty="0"/>
          </a:p>
          <a:p>
            <a:r>
              <a:rPr lang="hu-HU" altLang="hu-HU" dirty="0"/>
              <a:t>b+ </a:t>
            </a:r>
            <a:r>
              <a:rPr lang="hu-HU" altLang="hu-HU" b="1" dirty="0"/>
              <a:t>w</a:t>
            </a:r>
            <a:r>
              <a:rPr lang="hu-HU" altLang="hu-HU" dirty="0"/>
              <a:t> ∙ </a:t>
            </a:r>
            <a:r>
              <a:rPr lang="hu-HU" altLang="hu-HU" b="1" dirty="0"/>
              <a:t>x &lt; 0  </a:t>
            </a:r>
            <a:r>
              <a:rPr lang="hu-HU" altLang="hu-HU" b="1" dirty="0" err="1"/>
              <a:t>then</a:t>
            </a:r>
            <a:r>
              <a:rPr lang="hu-HU" altLang="hu-HU" b="1" dirty="0"/>
              <a:t> „-”</a:t>
            </a:r>
          </a:p>
          <a:p>
            <a:endParaRPr lang="hu-HU" altLang="hu-HU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Margin width 1</a:t>
            </a:r>
          </a:p>
        </p:txBody>
      </p:sp>
      <p:sp>
        <p:nvSpPr>
          <p:cNvPr id="71683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D21F20-2B37-4248-9EE8-9A33B340747D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62</a:t>
            </a:fld>
            <a:endParaRPr lang="de-DE" altLang="hu-HU" sz="1400"/>
          </a:p>
        </p:txBody>
      </p:sp>
      <p:cxnSp>
        <p:nvCxnSpPr>
          <p:cNvPr id="6" name="Egyenes összekötő nyíllal 5"/>
          <p:cNvCxnSpPr/>
          <p:nvPr/>
        </p:nvCxnSpPr>
        <p:spPr>
          <a:xfrm>
            <a:off x="1403350" y="5934075"/>
            <a:ext cx="3600450" cy="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nyíllal 6"/>
          <p:cNvCxnSpPr/>
          <p:nvPr/>
        </p:nvCxnSpPr>
        <p:spPr>
          <a:xfrm flipV="1">
            <a:off x="1403350" y="2997200"/>
            <a:ext cx="0" cy="295275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686" name="Szövegdoboz 8"/>
          <p:cNvSpPr txBox="1">
            <a:spLocks noChangeArrowheads="1"/>
          </p:cNvSpPr>
          <p:nvPr/>
        </p:nvSpPr>
        <p:spPr bwMode="auto">
          <a:xfrm>
            <a:off x="4198938" y="6027738"/>
            <a:ext cx="384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1687" name="Szövegdoboz 9"/>
          <p:cNvSpPr txBox="1">
            <a:spLocks noChangeArrowheads="1"/>
          </p:cNvSpPr>
          <p:nvPr/>
        </p:nvSpPr>
        <p:spPr bwMode="auto">
          <a:xfrm>
            <a:off x="868363" y="3803650"/>
            <a:ext cx="38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Ellipszis 10"/>
          <p:cNvSpPr/>
          <p:nvPr/>
        </p:nvSpPr>
        <p:spPr>
          <a:xfrm>
            <a:off x="2916238" y="31813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2" name="Ellipszis 11"/>
          <p:cNvSpPr/>
          <p:nvPr/>
        </p:nvSpPr>
        <p:spPr>
          <a:xfrm>
            <a:off x="3297238" y="39004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3348038" y="29098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4" name="Ellipszis 13"/>
          <p:cNvSpPr/>
          <p:nvPr/>
        </p:nvSpPr>
        <p:spPr>
          <a:xfrm>
            <a:off x="3068638" y="33337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5" name="Ellipszis 14"/>
          <p:cNvSpPr/>
          <p:nvPr/>
        </p:nvSpPr>
        <p:spPr>
          <a:xfrm>
            <a:off x="4083050" y="3598863"/>
            <a:ext cx="144463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6" name="Ellipszis 15"/>
          <p:cNvSpPr/>
          <p:nvPr/>
        </p:nvSpPr>
        <p:spPr>
          <a:xfrm>
            <a:off x="3924300" y="3254375"/>
            <a:ext cx="142875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7" name="Ellipszis 16"/>
          <p:cNvSpPr/>
          <p:nvPr/>
        </p:nvSpPr>
        <p:spPr>
          <a:xfrm>
            <a:off x="4105275" y="4075113"/>
            <a:ext cx="142875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8" name="Ellipszis 17"/>
          <p:cNvSpPr/>
          <p:nvPr/>
        </p:nvSpPr>
        <p:spPr>
          <a:xfrm>
            <a:off x="2106613" y="4075113"/>
            <a:ext cx="144462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2409825" y="4840288"/>
            <a:ext cx="144463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0" name="Ellipszis 19"/>
          <p:cNvSpPr/>
          <p:nvPr/>
        </p:nvSpPr>
        <p:spPr>
          <a:xfrm>
            <a:off x="2139950" y="4835525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1" name="Ellipszis 20"/>
          <p:cNvSpPr/>
          <p:nvPr/>
        </p:nvSpPr>
        <p:spPr>
          <a:xfrm>
            <a:off x="3154363" y="5221288"/>
            <a:ext cx="142875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2" name="Ellipszis 21"/>
          <p:cNvSpPr/>
          <p:nvPr/>
        </p:nvSpPr>
        <p:spPr>
          <a:xfrm>
            <a:off x="2554288" y="5172075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3" name="Ellipszis 22"/>
          <p:cNvSpPr/>
          <p:nvPr/>
        </p:nvSpPr>
        <p:spPr>
          <a:xfrm>
            <a:off x="2338388" y="4495800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4" name="Ellipszis 23"/>
          <p:cNvSpPr/>
          <p:nvPr/>
        </p:nvSpPr>
        <p:spPr>
          <a:xfrm>
            <a:off x="346075" y="6429375"/>
            <a:ext cx="144463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1702" name="Szövegdoboz 24"/>
          <p:cNvSpPr txBox="1">
            <a:spLocks noChangeArrowheads="1"/>
          </p:cNvSpPr>
          <p:nvPr/>
        </p:nvSpPr>
        <p:spPr bwMode="auto">
          <a:xfrm>
            <a:off x="611188" y="6332538"/>
            <a:ext cx="1247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„+1”</a:t>
            </a:r>
          </a:p>
        </p:txBody>
      </p:sp>
      <p:sp>
        <p:nvSpPr>
          <p:cNvPr id="26" name="Ellipszis 25"/>
          <p:cNvSpPr/>
          <p:nvPr/>
        </p:nvSpPr>
        <p:spPr>
          <a:xfrm>
            <a:off x="2251075" y="6396038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1704" name="Szövegdoboz 26"/>
          <p:cNvSpPr txBox="1">
            <a:spLocks noChangeArrowheads="1"/>
          </p:cNvSpPr>
          <p:nvPr/>
        </p:nvSpPr>
        <p:spPr bwMode="auto">
          <a:xfrm>
            <a:off x="2492375" y="6294438"/>
            <a:ext cx="118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„-1”</a:t>
            </a:r>
          </a:p>
        </p:txBody>
      </p:sp>
      <p:cxnSp>
        <p:nvCxnSpPr>
          <p:cNvPr id="29" name="Egyenes összekötő 28"/>
          <p:cNvCxnSpPr>
            <a:stCxn id="71708" idx="3"/>
          </p:cNvCxnSpPr>
          <p:nvPr/>
        </p:nvCxnSpPr>
        <p:spPr>
          <a:xfrm>
            <a:off x="1644650" y="2970213"/>
            <a:ext cx="2703513" cy="2795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/>
          <p:cNvCxnSpPr>
            <a:stCxn id="71710" idx="3"/>
          </p:cNvCxnSpPr>
          <p:nvPr/>
        </p:nvCxnSpPr>
        <p:spPr>
          <a:xfrm>
            <a:off x="2065338" y="2759075"/>
            <a:ext cx="2635250" cy="267493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/>
          <p:cNvCxnSpPr/>
          <p:nvPr/>
        </p:nvCxnSpPr>
        <p:spPr>
          <a:xfrm>
            <a:off x="1358900" y="3248025"/>
            <a:ext cx="2655888" cy="2847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08" name="Szövegdoboz 36"/>
          <p:cNvSpPr txBox="1">
            <a:spLocks noChangeArrowheads="1"/>
          </p:cNvSpPr>
          <p:nvPr/>
        </p:nvSpPr>
        <p:spPr bwMode="auto">
          <a:xfrm rot="2777016">
            <a:off x="877094" y="2456656"/>
            <a:ext cx="908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0</a:t>
            </a:r>
          </a:p>
        </p:txBody>
      </p:sp>
      <p:sp>
        <p:nvSpPr>
          <p:cNvPr id="71709" name="Szövegdoboz 37"/>
          <p:cNvSpPr txBox="1">
            <a:spLocks noChangeArrowheads="1"/>
          </p:cNvSpPr>
          <p:nvPr/>
        </p:nvSpPr>
        <p:spPr bwMode="auto">
          <a:xfrm>
            <a:off x="5637213" y="1790700"/>
            <a:ext cx="18319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b+ </a:t>
            </a:r>
            <a:r>
              <a:rPr lang="hu-HU" altLang="hu-HU" sz="1800" b="1">
                <a:solidFill>
                  <a:schemeClr val="tx1"/>
                </a:solidFill>
              </a:rPr>
              <a:t>w</a:t>
            </a:r>
            <a:r>
              <a:rPr lang="hu-HU" altLang="hu-HU" sz="1800">
                <a:solidFill>
                  <a:schemeClr val="tx1"/>
                </a:solidFill>
              </a:rPr>
              <a:t>*</a:t>
            </a:r>
            <a:r>
              <a:rPr lang="hu-HU" altLang="hu-HU" sz="1800" b="1">
                <a:solidFill>
                  <a:schemeClr val="tx1"/>
                </a:solidFill>
              </a:rPr>
              <a:t>x</a:t>
            </a:r>
            <a:r>
              <a:rPr lang="hu-HU" altLang="hu-HU" sz="1800">
                <a:solidFill>
                  <a:schemeClr val="tx1"/>
                </a:solidFill>
              </a:rPr>
              <a:t>= 0</a:t>
            </a:r>
          </a:p>
        </p:txBody>
      </p:sp>
      <p:sp>
        <p:nvSpPr>
          <p:cNvPr id="71710" name="Szövegdoboz 39"/>
          <p:cNvSpPr txBox="1">
            <a:spLocks noChangeArrowheads="1"/>
          </p:cNvSpPr>
          <p:nvPr/>
        </p:nvSpPr>
        <p:spPr bwMode="auto">
          <a:xfrm rot="2777016">
            <a:off x="1181894" y="2197894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+1</a:t>
            </a:r>
          </a:p>
        </p:txBody>
      </p:sp>
      <p:sp>
        <p:nvSpPr>
          <p:cNvPr id="71711" name="Szövegdoboz 40"/>
          <p:cNvSpPr txBox="1">
            <a:spLocks noChangeArrowheads="1"/>
          </p:cNvSpPr>
          <p:nvPr/>
        </p:nvSpPr>
        <p:spPr bwMode="auto">
          <a:xfrm rot="2777016">
            <a:off x="519906" y="2832894"/>
            <a:ext cx="985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-1</a:t>
            </a:r>
          </a:p>
        </p:txBody>
      </p:sp>
      <p:cxnSp>
        <p:nvCxnSpPr>
          <p:cNvPr id="5" name="Egyenes összekötő nyíllal 4"/>
          <p:cNvCxnSpPr/>
          <p:nvPr/>
        </p:nvCxnSpPr>
        <p:spPr>
          <a:xfrm flipV="1">
            <a:off x="4003675" y="5111750"/>
            <a:ext cx="252413" cy="2476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13" name="Szövegdoboz 7"/>
          <p:cNvSpPr txBox="1">
            <a:spLocks noChangeArrowheads="1"/>
          </p:cNvSpPr>
          <p:nvPr/>
        </p:nvSpPr>
        <p:spPr bwMode="auto">
          <a:xfrm>
            <a:off x="4083050" y="5130800"/>
            <a:ext cx="365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1714" name="Szövegdoboz 27"/>
          <p:cNvSpPr txBox="1">
            <a:spLocks noChangeArrowheads="1"/>
          </p:cNvSpPr>
          <p:nvPr/>
        </p:nvSpPr>
        <p:spPr bwMode="auto">
          <a:xfrm>
            <a:off x="3695700" y="5210175"/>
            <a:ext cx="3127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</a:t>
            </a:r>
          </a:p>
        </p:txBody>
      </p:sp>
      <p:sp>
        <p:nvSpPr>
          <p:cNvPr id="71715" name="Szövegdoboz 41"/>
          <p:cNvSpPr txBox="1">
            <a:spLocks noChangeArrowheads="1"/>
          </p:cNvSpPr>
          <p:nvPr/>
        </p:nvSpPr>
        <p:spPr bwMode="auto">
          <a:xfrm>
            <a:off x="3149600" y="4735513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x’</a:t>
            </a:r>
          </a:p>
        </p:txBody>
      </p:sp>
      <p:cxnSp>
        <p:nvCxnSpPr>
          <p:cNvPr id="43" name="Egyenes összekötő nyíllal 42"/>
          <p:cNvCxnSpPr>
            <a:stCxn id="71714" idx="3"/>
          </p:cNvCxnSpPr>
          <p:nvPr/>
        </p:nvCxnSpPr>
        <p:spPr>
          <a:xfrm flipH="1" flipV="1">
            <a:off x="3448050" y="4826000"/>
            <a:ext cx="560388" cy="56832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Szövegdoboz 3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59797" y="2425655"/>
            <a:ext cx="3483646" cy="923330"/>
          </a:xfrm>
          <a:prstGeom prst="rect">
            <a:avLst/>
          </a:prstGeom>
          <a:blipFill>
            <a:blip r:embed="rId2"/>
            <a:stretch>
              <a:fillRect l="-1401" t="-3974" r="-1051" b="-9934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Margin width 2</a:t>
            </a:r>
          </a:p>
        </p:txBody>
      </p:sp>
      <p:sp>
        <p:nvSpPr>
          <p:cNvPr id="72707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8C6FAA-8BE1-43EF-A54F-A5D9B05D3B68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63</a:t>
            </a:fld>
            <a:endParaRPr lang="de-DE" altLang="hu-HU" sz="1400"/>
          </a:p>
        </p:txBody>
      </p:sp>
      <p:cxnSp>
        <p:nvCxnSpPr>
          <p:cNvPr id="6" name="Egyenes összekötő nyíllal 5"/>
          <p:cNvCxnSpPr/>
          <p:nvPr/>
        </p:nvCxnSpPr>
        <p:spPr>
          <a:xfrm>
            <a:off x="1403350" y="5934075"/>
            <a:ext cx="3600450" cy="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nyíllal 6"/>
          <p:cNvCxnSpPr/>
          <p:nvPr/>
        </p:nvCxnSpPr>
        <p:spPr>
          <a:xfrm flipV="1">
            <a:off x="1403350" y="2997200"/>
            <a:ext cx="0" cy="295275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10" name="Szövegdoboz 8"/>
          <p:cNvSpPr txBox="1">
            <a:spLocks noChangeArrowheads="1"/>
          </p:cNvSpPr>
          <p:nvPr/>
        </p:nvSpPr>
        <p:spPr bwMode="auto">
          <a:xfrm>
            <a:off x="4198938" y="6027738"/>
            <a:ext cx="384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2711" name="Szövegdoboz 9"/>
          <p:cNvSpPr txBox="1">
            <a:spLocks noChangeArrowheads="1"/>
          </p:cNvSpPr>
          <p:nvPr/>
        </p:nvSpPr>
        <p:spPr bwMode="auto">
          <a:xfrm>
            <a:off x="868363" y="3803650"/>
            <a:ext cx="38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Ellipszis 10"/>
          <p:cNvSpPr/>
          <p:nvPr/>
        </p:nvSpPr>
        <p:spPr>
          <a:xfrm>
            <a:off x="2916238" y="31813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2" name="Ellipszis 11"/>
          <p:cNvSpPr/>
          <p:nvPr/>
        </p:nvSpPr>
        <p:spPr>
          <a:xfrm>
            <a:off x="3297238" y="39004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3348038" y="29098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4" name="Ellipszis 13"/>
          <p:cNvSpPr/>
          <p:nvPr/>
        </p:nvSpPr>
        <p:spPr>
          <a:xfrm>
            <a:off x="3068638" y="33337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5" name="Ellipszis 14"/>
          <p:cNvSpPr/>
          <p:nvPr/>
        </p:nvSpPr>
        <p:spPr>
          <a:xfrm>
            <a:off x="4083050" y="3598863"/>
            <a:ext cx="144463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6" name="Ellipszis 15"/>
          <p:cNvSpPr/>
          <p:nvPr/>
        </p:nvSpPr>
        <p:spPr>
          <a:xfrm>
            <a:off x="3924300" y="3254375"/>
            <a:ext cx="142875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7" name="Ellipszis 16"/>
          <p:cNvSpPr/>
          <p:nvPr/>
        </p:nvSpPr>
        <p:spPr>
          <a:xfrm>
            <a:off x="4105275" y="4075113"/>
            <a:ext cx="142875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8" name="Ellipszis 17"/>
          <p:cNvSpPr/>
          <p:nvPr/>
        </p:nvSpPr>
        <p:spPr>
          <a:xfrm>
            <a:off x="2106613" y="4075113"/>
            <a:ext cx="144462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2409825" y="4840288"/>
            <a:ext cx="144463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0" name="Ellipszis 19"/>
          <p:cNvSpPr/>
          <p:nvPr/>
        </p:nvSpPr>
        <p:spPr>
          <a:xfrm>
            <a:off x="2139950" y="4835525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1" name="Ellipszis 20"/>
          <p:cNvSpPr/>
          <p:nvPr/>
        </p:nvSpPr>
        <p:spPr>
          <a:xfrm>
            <a:off x="3154363" y="5221288"/>
            <a:ext cx="142875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2" name="Ellipszis 21"/>
          <p:cNvSpPr/>
          <p:nvPr/>
        </p:nvSpPr>
        <p:spPr>
          <a:xfrm>
            <a:off x="2554288" y="5172075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3" name="Ellipszis 22"/>
          <p:cNvSpPr/>
          <p:nvPr/>
        </p:nvSpPr>
        <p:spPr>
          <a:xfrm>
            <a:off x="2338388" y="4495800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4" name="Ellipszis 23"/>
          <p:cNvSpPr/>
          <p:nvPr/>
        </p:nvSpPr>
        <p:spPr>
          <a:xfrm>
            <a:off x="346075" y="6429375"/>
            <a:ext cx="144463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2726" name="Szövegdoboz 24"/>
          <p:cNvSpPr txBox="1">
            <a:spLocks noChangeArrowheads="1"/>
          </p:cNvSpPr>
          <p:nvPr/>
        </p:nvSpPr>
        <p:spPr bwMode="auto">
          <a:xfrm>
            <a:off x="611188" y="6332538"/>
            <a:ext cx="11144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„+”</a:t>
            </a:r>
          </a:p>
        </p:txBody>
      </p:sp>
      <p:sp>
        <p:nvSpPr>
          <p:cNvPr id="26" name="Ellipszis 25"/>
          <p:cNvSpPr/>
          <p:nvPr/>
        </p:nvSpPr>
        <p:spPr>
          <a:xfrm>
            <a:off x="2251075" y="6396038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2728" name="Szövegdoboz 26"/>
          <p:cNvSpPr txBox="1">
            <a:spLocks noChangeArrowheads="1"/>
          </p:cNvSpPr>
          <p:nvPr/>
        </p:nvSpPr>
        <p:spPr bwMode="auto">
          <a:xfrm>
            <a:off x="2492375" y="6294438"/>
            <a:ext cx="1057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„-”</a:t>
            </a:r>
          </a:p>
        </p:txBody>
      </p:sp>
      <p:cxnSp>
        <p:nvCxnSpPr>
          <p:cNvPr id="29" name="Egyenes összekötő 28"/>
          <p:cNvCxnSpPr>
            <a:stCxn id="72732" idx="3"/>
          </p:cNvCxnSpPr>
          <p:nvPr/>
        </p:nvCxnSpPr>
        <p:spPr>
          <a:xfrm>
            <a:off x="1644650" y="2970213"/>
            <a:ext cx="2703513" cy="2795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/>
          <p:cNvCxnSpPr>
            <a:stCxn id="72733" idx="3"/>
          </p:cNvCxnSpPr>
          <p:nvPr/>
        </p:nvCxnSpPr>
        <p:spPr>
          <a:xfrm>
            <a:off x="2065338" y="2759075"/>
            <a:ext cx="2635250" cy="267493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/>
          <p:cNvCxnSpPr/>
          <p:nvPr/>
        </p:nvCxnSpPr>
        <p:spPr>
          <a:xfrm>
            <a:off x="1358900" y="3248025"/>
            <a:ext cx="2655888" cy="2847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32" name="Szövegdoboz 36"/>
          <p:cNvSpPr txBox="1">
            <a:spLocks noChangeArrowheads="1"/>
          </p:cNvSpPr>
          <p:nvPr/>
        </p:nvSpPr>
        <p:spPr bwMode="auto">
          <a:xfrm rot="2777016">
            <a:off x="877094" y="2456656"/>
            <a:ext cx="908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0</a:t>
            </a:r>
          </a:p>
        </p:txBody>
      </p:sp>
      <p:sp>
        <p:nvSpPr>
          <p:cNvPr id="72733" name="Szövegdoboz 39"/>
          <p:cNvSpPr txBox="1">
            <a:spLocks noChangeArrowheads="1"/>
          </p:cNvSpPr>
          <p:nvPr/>
        </p:nvSpPr>
        <p:spPr bwMode="auto">
          <a:xfrm rot="2777016">
            <a:off x="1181894" y="2197894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+1</a:t>
            </a:r>
          </a:p>
        </p:txBody>
      </p:sp>
      <p:sp>
        <p:nvSpPr>
          <p:cNvPr id="72734" name="Szövegdoboz 40"/>
          <p:cNvSpPr txBox="1">
            <a:spLocks noChangeArrowheads="1"/>
          </p:cNvSpPr>
          <p:nvPr/>
        </p:nvSpPr>
        <p:spPr bwMode="auto">
          <a:xfrm rot="2777016">
            <a:off x="519906" y="2832894"/>
            <a:ext cx="985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-1</a:t>
            </a:r>
          </a:p>
        </p:txBody>
      </p:sp>
      <p:cxnSp>
        <p:nvCxnSpPr>
          <p:cNvPr id="5" name="Egyenes összekötő nyíllal 4"/>
          <p:cNvCxnSpPr/>
          <p:nvPr/>
        </p:nvCxnSpPr>
        <p:spPr>
          <a:xfrm flipV="1">
            <a:off x="4003675" y="5111750"/>
            <a:ext cx="252413" cy="2476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36" name="Szövegdoboz 7"/>
          <p:cNvSpPr txBox="1">
            <a:spLocks noChangeArrowheads="1"/>
          </p:cNvSpPr>
          <p:nvPr/>
        </p:nvSpPr>
        <p:spPr bwMode="auto">
          <a:xfrm>
            <a:off x="4083050" y="5130800"/>
            <a:ext cx="365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3" name="Szövegdoboz 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984104" y="1306937"/>
            <a:ext cx="4354077" cy="923330"/>
          </a:xfrm>
          <a:prstGeom prst="rect">
            <a:avLst/>
          </a:prstGeom>
          <a:blipFill>
            <a:blip r:embed="rId2"/>
            <a:stretch>
              <a:fillRect l="-1261" t="-3289" b="-9211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2738" name="Téglalap 29"/>
          <p:cNvSpPr>
            <a:spLocks noChangeArrowheads="1"/>
          </p:cNvSpPr>
          <p:nvPr/>
        </p:nvSpPr>
        <p:spPr bwMode="auto">
          <a:xfrm>
            <a:off x="3492500" y="5527675"/>
            <a:ext cx="363538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</a:t>
            </a:r>
            <a:r>
              <a:rPr lang="hu-HU" altLang="hu-HU" sz="1800" b="1" baseline="30000">
                <a:solidFill>
                  <a:schemeClr val="tx1"/>
                </a:solidFill>
              </a:rPr>
              <a:t>-</a:t>
            </a:r>
            <a:endParaRPr lang="hu-HU" altLang="hu-HU" sz="1800">
              <a:solidFill>
                <a:schemeClr val="tx1"/>
              </a:solidFill>
            </a:endParaRPr>
          </a:p>
        </p:txBody>
      </p:sp>
      <p:sp>
        <p:nvSpPr>
          <p:cNvPr id="72739" name="Téglalap 30"/>
          <p:cNvSpPr>
            <a:spLocks noChangeArrowheads="1"/>
          </p:cNvSpPr>
          <p:nvPr/>
        </p:nvSpPr>
        <p:spPr bwMode="auto">
          <a:xfrm>
            <a:off x="4216400" y="4862513"/>
            <a:ext cx="401638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</a:t>
            </a:r>
            <a:r>
              <a:rPr lang="hu-HU" altLang="hu-HU" sz="1800" b="1" baseline="30000">
                <a:solidFill>
                  <a:schemeClr val="tx1"/>
                </a:solidFill>
              </a:rPr>
              <a:t>+</a:t>
            </a:r>
            <a:endParaRPr lang="hu-HU" altLang="hu-HU" sz="1800">
              <a:solidFill>
                <a:schemeClr val="tx1"/>
              </a:solidFill>
            </a:endParaRPr>
          </a:p>
        </p:txBody>
      </p:sp>
      <p:sp>
        <p:nvSpPr>
          <p:cNvPr id="44" name="Szövegdoboz 4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848460" y="2443297"/>
            <a:ext cx="2140330" cy="1893403"/>
          </a:xfrm>
          <a:prstGeom prst="rect">
            <a:avLst/>
          </a:prstGeom>
          <a:blipFill>
            <a:blip r:embed="rId3"/>
            <a:stretch>
              <a:fillRect l="-2279" t="-1935" r="-170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cxnSp>
        <p:nvCxnSpPr>
          <p:cNvPr id="34" name="Egyenes összekötő nyíllal 33"/>
          <p:cNvCxnSpPr/>
          <p:nvPr/>
        </p:nvCxnSpPr>
        <p:spPr>
          <a:xfrm flipV="1">
            <a:off x="3867150" y="5305425"/>
            <a:ext cx="731838" cy="64452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42" name="Szövegdoboz 45"/>
          <p:cNvSpPr txBox="1">
            <a:spLocks noChangeArrowheads="1"/>
          </p:cNvSpPr>
          <p:nvPr/>
        </p:nvSpPr>
        <p:spPr bwMode="auto">
          <a:xfrm>
            <a:off x="4316413" y="5453063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7" name="Szövegdoboz 4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709741" y="4896346"/>
            <a:ext cx="2798651" cy="1293752"/>
          </a:xfrm>
          <a:prstGeom prst="rect">
            <a:avLst/>
          </a:prstGeom>
          <a:blipFill>
            <a:blip r:embed="rId4"/>
            <a:stretch>
              <a:fillRect l="-522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Maximum Margin</a:t>
            </a:r>
          </a:p>
        </p:txBody>
      </p:sp>
      <p:sp>
        <p:nvSpPr>
          <p:cNvPr id="73731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E8B958C-1C2D-492F-94CF-3497BCC87ADD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64</a:t>
            </a:fld>
            <a:endParaRPr lang="de-DE" altLang="hu-HU" sz="1400"/>
          </a:p>
        </p:txBody>
      </p:sp>
      <p:cxnSp>
        <p:nvCxnSpPr>
          <p:cNvPr id="6" name="Egyenes összekötő nyíllal 5"/>
          <p:cNvCxnSpPr/>
          <p:nvPr/>
        </p:nvCxnSpPr>
        <p:spPr>
          <a:xfrm>
            <a:off x="1403350" y="5934075"/>
            <a:ext cx="3600450" cy="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gyenes összekötő nyíllal 6"/>
          <p:cNvCxnSpPr/>
          <p:nvPr/>
        </p:nvCxnSpPr>
        <p:spPr>
          <a:xfrm flipV="1">
            <a:off x="1403350" y="2997200"/>
            <a:ext cx="0" cy="2952750"/>
          </a:xfrm>
          <a:prstGeom prst="straightConnector1">
            <a:avLst/>
          </a:prstGeom>
          <a:ln w="38100">
            <a:solidFill>
              <a:srgbClr val="0000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34" name="Szövegdoboz 8"/>
          <p:cNvSpPr txBox="1">
            <a:spLocks noChangeArrowheads="1"/>
          </p:cNvSpPr>
          <p:nvPr/>
        </p:nvSpPr>
        <p:spPr bwMode="auto">
          <a:xfrm>
            <a:off x="4198938" y="6027738"/>
            <a:ext cx="384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73735" name="Szövegdoboz 9"/>
          <p:cNvSpPr txBox="1">
            <a:spLocks noChangeArrowheads="1"/>
          </p:cNvSpPr>
          <p:nvPr/>
        </p:nvSpPr>
        <p:spPr bwMode="auto">
          <a:xfrm>
            <a:off x="868363" y="3803650"/>
            <a:ext cx="3857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x</a:t>
            </a:r>
            <a:r>
              <a:rPr lang="hu-HU" altLang="hu-HU" sz="1800" baseline="-2500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1" name="Ellipszis 10"/>
          <p:cNvSpPr/>
          <p:nvPr/>
        </p:nvSpPr>
        <p:spPr>
          <a:xfrm>
            <a:off x="2916238" y="31813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2" name="Ellipszis 11"/>
          <p:cNvSpPr/>
          <p:nvPr/>
        </p:nvSpPr>
        <p:spPr>
          <a:xfrm>
            <a:off x="3297238" y="39004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3" name="Ellipszis 12"/>
          <p:cNvSpPr/>
          <p:nvPr/>
        </p:nvSpPr>
        <p:spPr>
          <a:xfrm>
            <a:off x="3348038" y="2909888"/>
            <a:ext cx="144462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4" name="Ellipszis 13"/>
          <p:cNvSpPr/>
          <p:nvPr/>
        </p:nvSpPr>
        <p:spPr>
          <a:xfrm>
            <a:off x="3068638" y="3333750"/>
            <a:ext cx="142875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5" name="Ellipszis 14"/>
          <p:cNvSpPr/>
          <p:nvPr/>
        </p:nvSpPr>
        <p:spPr>
          <a:xfrm>
            <a:off x="4083050" y="3598863"/>
            <a:ext cx="144463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6" name="Ellipszis 15"/>
          <p:cNvSpPr/>
          <p:nvPr/>
        </p:nvSpPr>
        <p:spPr>
          <a:xfrm>
            <a:off x="3924300" y="3254375"/>
            <a:ext cx="142875" cy="174625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7" name="Ellipszis 16"/>
          <p:cNvSpPr/>
          <p:nvPr/>
        </p:nvSpPr>
        <p:spPr>
          <a:xfrm>
            <a:off x="4105275" y="4075113"/>
            <a:ext cx="142875" cy="176212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8" name="Ellipszis 17"/>
          <p:cNvSpPr/>
          <p:nvPr/>
        </p:nvSpPr>
        <p:spPr>
          <a:xfrm>
            <a:off x="2106613" y="4075113"/>
            <a:ext cx="144462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19" name="Ellipszis 18"/>
          <p:cNvSpPr/>
          <p:nvPr/>
        </p:nvSpPr>
        <p:spPr>
          <a:xfrm>
            <a:off x="2409825" y="4840288"/>
            <a:ext cx="144463" cy="176212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0" name="Ellipszis 19"/>
          <p:cNvSpPr/>
          <p:nvPr/>
        </p:nvSpPr>
        <p:spPr>
          <a:xfrm>
            <a:off x="2139950" y="4835525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1" name="Ellipszis 20"/>
          <p:cNvSpPr/>
          <p:nvPr/>
        </p:nvSpPr>
        <p:spPr>
          <a:xfrm>
            <a:off x="3154363" y="5221288"/>
            <a:ext cx="142875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2" name="Ellipszis 21"/>
          <p:cNvSpPr/>
          <p:nvPr/>
        </p:nvSpPr>
        <p:spPr>
          <a:xfrm>
            <a:off x="2554288" y="5172075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3" name="Ellipszis 22"/>
          <p:cNvSpPr/>
          <p:nvPr/>
        </p:nvSpPr>
        <p:spPr>
          <a:xfrm>
            <a:off x="2338388" y="4495800"/>
            <a:ext cx="144462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24" name="Ellipszis 23"/>
          <p:cNvSpPr/>
          <p:nvPr/>
        </p:nvSpPr>
        <p:spPr>
          <a:xfrm>
            <a:off x="346075" y="6429375"/>
            <a:ext cx="144463" cy="176213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3750" name="Szövegdoboz 24"/>
          <p:cNvSpPr txBox="1">
            <a:spLocks noChangeArrowheads="1"/>
          </p:cNvSpPr>
          <p:nvPr/>
        </p:nvSpPr>
        <p:spPr bwMode="auto">
          <a:xfrm>
            <a:off x="611188" y="6332538"/>
            <a:ext cx="12477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„+1”</a:t>
            </a:r>
          </a:p>
        </p:txBody>
      </p:sp>
      <p:sp>
        <p:nvSpPr>
          <p:cNvPr id="26" name="Ellipszis 25"/>
          <p:cNvSpPr/>
          <p:nvPr/>
        </p:nvSpPr>
        <p:spPr>
          <a:xfrm>
            <a:off x="2251075" y="6396038"/>
            <a:ext cx="144463" cy="174625"/>
          </a:xfrm>
          <a:prstGeom prst="ellipse">
            <a:avLst/>
          </a:prstGeom>
          <a:solidFill>
            <a:srgbClr val="000066"/>
          </a:solidFill>
          <a:ln>
            <a:solidFill>
              <a:srgbClr val="00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hu-HU"/>
          </a:p>
        </p:txBody>
      </p:sp>
      <p:sp>
        <p:nvSpPr>
          <p:cNvPr id="73752" name="Szövegdoboz 26"/>
          <p:cNvSpPr txBox="1">
            <a:spLocks noChangeArrowheads="1"/>
          </p:cNvSpPr>
          <p:nvPr/>
        </p:nvSpPr>
        <p:spPr bwMode="auto">
          <a:xfrm>
            <a:off x="2492375" y="6294438"/>
            <a:ext cx="11842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Class „-1”</a:t>
            </a:r>
          </a:p>
        </p:txBody>
      </p:sp>
      <p:cxnSp>
        <p:nvCxnSpPr>
          <p:cNvPr id="29" name="Egyenes összekötő 28"/>
          <p:cNvCxnSpPr>
            <a:stCxn id="73756" idx="3"/>
          </p:cNvCxnSpPr>
          <p:nvPr/>
        </p:nvCxnSpPr>
        <p:spPr>
          <a:xfrm>
            <a:off x="1644650" y="2970213"/>
            <a:ext cx="2703513" cy="279558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gyenes összekötő 34"/>
          <p:cNvCxnSpPr>
            <a:stCxn id="73757" idx="3"/>
          </p:cNvCxnSpPr>
          <p:nvPr/>
        </p:nvCxnSpPr>
        <p:spPr>
          <a:xfrm>
            <a:off x="2065338" y="2759075"/>
            <a:ext cx="2635250" cy="2674938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gyenes összekötő 35"/>
          <p:cNvCxnSpPr/>
          <p:nvPr/>
        </p:nvCxnSpPr>
        <p:spPr>
          <a:xfrm>
            <a:off x="1358900" y="3248025"/>
            <a:ext cx="2655888" cy="2847975"/>
          </a:xfrm>
          <a:prstGeom prst="line">
            <a:avLst/>
          </a:prstGeom>
          <a:ln w="381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56" name="Szövegdoboz 36"/>
          <p:cNvSpPr txBox="1">
            <a:spLocks noChangeArrowheads="1"/>
          </p:cNvSpPr>
          <p:nvPr/>
        </p:nvSpPr>
        <p:spPr bwMode="auto">
          <a:xfrm rot="2777016">
            <a:off x="877094" y="2456656"/>
            <a:ext cx="9080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0</a:t>
            </a:r>
          </a:p>
        </p:txBody>
      </p:sp>
      <p:sp>
        <p:nvSpPr>
          <p:cNvPr id="73757" name="Szövegdoboz 39"/>
          <p:cNvSpPr txBox="1">
            <a:spLocks noChangeArrowheads="1"/>
          </p:cNvSpPr>
          <p:nvPr/>
        </p:nvSpPr>
        <p:spPr bwMode="auto">
          <a:xfrm rot="2777016">
            <a:off x="1181894" y="2197894"/>
            <a:ext cx="10445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+1</a:t>
            </a:r>
          </a:p>
        </p:txBody>
      </p:sp>
      <p:sp>
        <p:nvSpPr>
          <p:cNvPr id="73758" name="Szövegdoboz 40"/>
          <p:cNvSpPr txBox="1">
            <a:spLocks noChangeArrowheads="1"/>
          </p:cNvSpPr>
          <p:nvPr/>
        </p:nvSpPr>
        <p:spPr bwMode="auto">
          <a:xfrm rot="2777016">
            <a:off x="519906" y="2832894"/>
            <a:ext cx="9858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f(x) = -1</a:t>
            </a:r>
          </a:p>
        </p:txBody>
      </p:sp>
      <p:cxnSp>
        <p:nvCxnSpPr>
          <p:cNvPr id="5" name="Egyenes összekötő nyíllal 4"/>
          <p:cNvCxnSpPr/>
          <p:nvPr/>
        </p:nvCxnSpPr>
        <p:spPr>
          <a:xfrm flipV="1">
            <a:off x="4003675" y="5111750"/>
            <a:ext cx="252413" cy="24765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60" name="Szövegdoboz 7"/>
          <p:cNvSpPr txBox="1">
            <a:spLocks noChangeArrowheads="1"/>
          </p:cNvSpPr>
          <p:nvPr/>
        </p:nvSpPr>
        <p:spPr bwMode="auto">
          <a:xfrm>
            <a:off x="4083050" y="5130800"/>
            <a:ext cx="365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w</a:t>
            </a:r>
          </a:p>
        </p:txBody>
      </p:sp>
      <p:sp>
        <p:nvSpPr>
          <p:cNvPr id="73761" name="Téglalap 29"/>
          <p:cNvSpPr>
            <a:spLocks noChangeArrowheads="1"/>
          </p:cNvSpPr>
          <p:nvPr/>
        </p:nvSpPr>
        <p:spPr bwMode="auto">
          <a:xfrm>
            <a:off x="3492500" y="5527675"/>
            <a:ext cx="363538" cy="3698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</a:t>
            </a:r>
            <a:r>
              <a:rPr lang="hu-HU" altLang="hu-HU" sz="1800" b="1" baseline="30000">
                <a:solidFill>
                  <a:schemeClr val="tx1"/>
                </a:solidFill>
              </a:rPr>
              <a:t>-</a:t>
            </a:r>
            <a:endParaRPr lang="hu-HU" altLang="hu-HU" sz="1800">
              <a:solidFill>
                <a:schemeClr val="tx1"/>
              </a:solidFill>
            </a:endParaRPr>
          </a:p>
        </p:txBody>
      </p:sp>
      <p:sp>
        <p:nvSpPr>
          <p:cNvPr id="73762" name="Téglalap 30"/>
          <p:cNvSpPr>
            <a:spLocks noChangeArrowheads="1"/>
          </p:cNvSpPr>
          <p:nvPr/>
        </p:nvSpPr>
        <p:spPr bwMode="auto">
          <a:xfrm>
            <a:off x="4216400" y="4862513"/>
            <a:ext cx="401638" cy="3683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>
                <a:solidFill>
                  <a:schemeClr val="tx1"/>
                </a:solidFill>
              </a:rPr>
              <a:t>x</a:t>
            </a:r>
            <a:r>
              <a:rPr lang="hu-HU" altLang="hu-HU" sz="1800" b="1" baseline="30000">
                <a:solidFill>
                  <a:schemeClr val="tx1"/>
                </a:solidFill>
              </a:rPr>
              <a:t>+</a:t>
            </a:r>
            <a:endParaRPr lang="hu-HU" altLang="hu-HU" sz="1800">
              <a:solidFill>
                <a:schemeClr val="tx1"/>
              </a:solidFill>
            </a:endParaRPr>
          </a:p>
        </p:txBody>
      </p:sp>
      <p:cxnSp>
        <p:nvCxnSpPr>
          <p:cNvPr id="34" name="Egyenes összekötő nyíllal 33"/>
          <p:cNvCxnSpPr/>
          <p:nvPr/>
        </p:nvCxnSpPr>
        <p:spPr>
          <a:xfrm flipV="1">
            <a:off x="3867150" y="5305425"/>
            <a:ext cx="731838" cy="644525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764" name="Szövegdoboz 45"/>
          <p:cNvSpPr txBox="1">
            <a:spLocks noChangeArrowheads="1"/>
          </p:cNvSpPr>
          <p:nvPr/>
        </p:nvSpPr>
        <p:spPr bwMode="auto">
          <a:xfrm>
            <a:off x="4316413" y="5453063"/>
            <a:ext cx="3778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M</a:t>
            </a:r>
          </a:p>
        </p:txBody>
      </p:sp>
      <p:sp>
        <p:nvSpPr>
          <p:cNvPr id="47" name="Szövegdoboz 4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126013" y="1625762"/>
            <a:ext cx="1762919" cy="427105"/>
          </a:xfrm>
          <a:prstGeom prst="rect">
            <a:avLst/>
          </a:prstGeom>
          <a:blipFill>
            <a:blip r:embed="rId2"/>
            <a:stretch>
              <a:fillRect l="-8304" t="-5714" r="-3806" b="-18571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42" name="Szövegdoboz 4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740297" y="1700728"/>
            <a:ext cx="1535613" cy="276999"/>
          </a:xfrm>
          <a:prstGeom prst="rect">
            <a:avLst/>
          </a:prstGeom>
          <a:blipFill>
            <a:blip r:embed="rId3"/>
            <a:stretch>
              <a:fillRect l="-9524" t="-28889" r="-6349" b="-51111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3767" name="Szövegdoboz 27"/>
          <p:cNvSpPr txBox="1">
            <a:spLocks noChangeArrowheads="1"/>
          </p:cNvSpPr>
          <p:nvPr/>
        </p:nvSpPr>
        <p:spPr bwMode="auto">
          <a:xfrm>
            <a:off x="5249863" y="2557463"/>
            <a:ext cx="371157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Such that m (number of instances)</a:t>
            </a:r>
            <a:br>
              <a:rPr lang="hu-HU" altLang="hu-HU" sz="1800">
                <a:solidFill>
                  <a:schemeClr val="tx1"/>
                </a:solidFill>
              </a:rPr>
            </a:br>
            <a:r>
              <a:rPr lang="hu-HU" altLang="hu-HU" sz="1800">
                <a:solidFill>
                  <a:schemeClr val="tx1"/>
                </a:solidFill>
              </a:rPr>
              <a:t> constraints satisfied:</a:t>
            </a:r>
          </a:p>
        </p:txBody>
      </p:sp>
      <p:sp>
        <p:nvSpPr>
          <p:cNvPr id="32" name="Szövegdoboz 3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40182" y="3370892"/>
            <a:ext cx="2883097" cy="276999"/>
          </a:xfrm>
          <a:prstGeom prst="rect">
            <a:avLst/>
          </a:prstGeom>
          <a:blipFill>
            <a:blip r:embed="rId4"/>
            <a:stretch>
              <a:fillRect b="-2888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43" name="Szövegdoboz 4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340182" y="3743667"/>
            <a:ext cx="2831801" cy="276999"/>
          </a:xfrm>
          <a:prstGeom prst="rect">
            <a:avLst/>
          </a:prstGeom>
          <a:blipFill>
            <a:blip r:embed="rId5"/>
            <a:stretch>
              <a:fillRect b="-26087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3770" name="Szövegdoboz 32"/>
          <p:cNvSpPr txBox="1">
            <a:spLocks noChangeArrowheads="1"/>
          </p:cNvSpPr>
          <p:nvPr/>
        </p:nvSpPr>
        <p:spPr bwMode="auto">
          <a:xfrm>
            <a:off x="5637213" y="5589588"/>
            <a:ext cx="24288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i="1">
                <a:solidFill>
                  <a:schemeClr val="tx1"/>
                </a:solidFill>
              </a:rPr>
              <a:t>Primal problem</a:t>
            </a: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Constrained</a:t>
            </a:r>
            <a:br>
              <a:rPr lang="hu-HU" altLang="hu-HU" sz="1800">
                <a:solidFill>
                  <a:schemeClr val="tx1"/>
                </a:solidFill>
              </a:rPr>
            </a:br>
            <a:r>
              <a:rPr lang="hu-HU" altLang="hu-HU" sz="1800">
                <a:solidFill>
                  <a:schemeClr val="tx1"/>
                </a:solidFill>
              </a:rPr>
              <a:t>quadratic optimization</a:t>
            </a:r>
          </a:p>
        </p:txBody>
      </p:sp>
      <p:sp>
        <p:nvSpPr>
          <p:cNvPr id="73771" name="Szövegdoboz 37"/>
          <p:cNvSpPr txBox="1">
            <a:spLocks noChangeArrowheads="1"/>
          </p:cNvSpPr>
          <p:nvPr/>
        </p:nvSpPr>
        <p:spPr bwMode="auto">
          <a:xfrm>
            <a:off x="5508625" y="4364038"/>
            <a:ext cx="3429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Compact form of all constraints:</a:t>
            </a:r>
          </a:p>
        </p:txBody>
      </p:sp>
      <p:sp>
        <p:nvSpPr>
          <p:cNvPr id="48" name="Szövegdoboz 4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07190" y="4808058"/>
            <a:ext cx="2613023" cy="276999"/>
          </a:xfrm>
          <a:prstGeom prst="rect">
            <a:avLst/>
          </a:prstGeom>
          <a:blipFill>
            <a:blip r:embed="rId6"/>
            <a:stretch>
              <a:fillRect b="-2888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49" name="Szövegdoboz 4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918081" y="1684473"/>
            <a:ext cx="1933158" cy="391133"/>
          </a:xfrm>
          <a:prstGeom prst="rect">
            <a:avLst/>
          </a:prstGeom>
          <a:blipFill>
            <a:blip r:embed="rId7"/>
            <a:stretch>
              <a:fillRect l="-7571" t="-6250" r="-2208" b="-21875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Lagrangian optimization</a:t>
            </a:r>
          </a:p>
        </p:txBody>
      </p:sp>
      <p:sp>
        <p:nvSpPr>
          <p:cNvPr id="74755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542312-B80B-41AB-9BA4-A3DD49895C8D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65</a:t>
            </a:fld>
            <a:endParaRPr lang="de-DE" altLang="hu-HU" sz="1400"/>
          </a:p>
        </p:txBody>
      </p:sp>
      <p:sp>
        <p:nvSpPr>
          <p:cNvPr id="74756" name="Szövegdoboz 2"/>
          <p:cNvSpPr txBox="1">
            <a:spLocks noChangeArrowheads="1"/>
          </p:cNvSpPr>
          <p:nvPr/>
        </p:nvSpPr>
        <p:spPr bwMode="auto">
          <a:xfrm>
            <a:off x="2749550" y="1782763"/>
            <a:ext cx="1774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with constraints</a:t>
            </a:r>
          </a:p>
        </p:txBody>
      </p:sp>
      <p:sp>
        <p:nvSpPr>
          <p:cNvPr id="49" name="Szövegdoboz 4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7468" y="1767693"/>
            <a:ext cx="1933158" cy="391133"/>
          </a:xfrm>
          <a:prstGeom prst="rect">
            <a:avLst/>
          </a:prstGeom>
          <a:blipFill>
            <a:blip r:embed="rId2"/>
            <a:stretch>
              <a:fillRect l="-7256" t="-6250" r="-2208" b="-20313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4758" name="Szövegdoboz 38"/>
          <p:cNvSpPr txBox="1">
            <a:spLocks noChangeArrowheads="1"/>
          </p:cNvSpPr>
          <p:nvPr/>
        </p:nvSpPr>
        <p:spPr bwMode="auto">
          <a:xfrm>
            <a:off x="539750" y="2708275"/>
            <a:ext cx="7366000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Lagrange multiplier: </a:t>
            </a:r>
            <a:br>
              <a:rPr lang="hu-HU" altLang="hu-HU" sz="1800">
                <a:solidFill>
                  <a:schemeClr val="tx1"/>
                </a:solidFill>
              </a:rPr>
            </a:br>
            <a:r>
              <a:rPr lang="hu-HU" altLang="hu-HU" sz="1800">
                <a:solidFill>
                  <a:schemeClr val="tx1"/>
                </a:solidFill>
              </a:rPr>
              <a:t>searching the extreme value of some function under some constraints </a:t>
            </a:r>
            <a:br>
              <a:rPr lang="hu-HU" altLang="hu-HU" sz="1800">
                <a:solidFill>
                  <a:schemeClr val="tx1"/>
                </a:solidFill>
              </a:rPr>
            </a:br>
            <a:r>
              <a:rPr lang="hu-HU" altLang="hu-HU" sz="1800">
                <a:solidFill>
                  <a:schemeClr val="tx1"/>
                </a:solidFill>
              </a:rPr>
              <a:t>-&gt;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searching the extreme value (no constraints)</a:t>
            </a:r>
          </a:p>
        </p:txBody>
      </p:sp>
      <p:sp>
        <p:nvSpPr>
          <p:cNvPr id="50" name="Szövegdoboz 4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2593" y="4178091"/>
            <a:ext cx="4367991" cy="391133"/>
          </a:xfrm>
          <a:prstGeom prst="rect">
            <a:avLst/>
          </a:prstGeom>
          <a:blipFill>
            <a:blip r:embed="rId3"/>
            <a:stretch>
              <a:fillRect l="-1813" t="-107692" b="-17076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1" name="Szövegdoboz 50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004048" y="1790424"/>
            <a:ext cx="2613023" cy="276999"/>
          </a:xfrm>
          <a:prstGeom prst="rect">
            <a:avLst/>
          </a:prstGeom>
          <a:blipFill>
            <a:blip r:embed="rId4"/>
            <a:stretch>
              <a:fillRect b="-2888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2" name="Szövegdoboz 5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7468" y="5229200"/>
            <a:ext cx="2778453" cy="406843"/>
          </a:xfrm>
          <a:prstGeom prst="rect">
            <a:avLst/>
          </a:prstGeom>
          <a:blipFill>
            <a:blip r:embed="rId5"/>
            <a:stretch>
              <a:fillRect l="-2193" t="-102985" b="-164179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3" name="Szövegdoboz 5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28409" y="5096503"/>
            <a:ext cx="1847492" cy="67223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4" name="Szövegdoboz 5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42593" y="6041803"/>
            <a:ext cx="2125197" cy="406971"/>
          </a:xfrm>
          <a:prstGeom prst="rect">
            <a:avLst/>
          </a:prstGeom>
          <a:blipFill>
            <a:blip r:embed="rId7"/>
            <a:stretch>
              <a:fillRect l="-2865" t="-101493" b="-165672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5" name="Szövegdoboz 5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328409" y="6041803"/>
            <a:ext cx="1405449" cy="277320"/>
          </a:xfrm>
          <a:prstGeom prst="rect">
            <a:avLst/>
          </a:prstGeom>
          <a:blipFill>
            <a:blip r:embed="rId8"/>
            <a:stretch>
              <a:fillRect l="-30303" t="-171739" b="-263043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Lagrangian optimization</a:t>
            </a:r>
          </a:p>
        </p:txBody>
      </p:sp>
      <p:sp>
        <p:nvSpPr>
          <p:cNvPr id="75779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106753-4150-4701-8873-75C98C3DD3F0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66</a:t>
            </a:fld>
            <a:endParaRPr lang="de-DE" altLang="hu-HU" sz="1400"/>
          </a:p>
        </p:txBody>
      </p:sp>
      <p:sp>
        <p:nvSpPr>
          <p:cNvPr id="50" name="Szövegdoboz 4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159" y="2230291"/>
            <a:ext cx="4197303" cy="391133"/>
          </a:xfrm>
          <a:prstGeom prst="rect">
            <a:avLst/>
          </a:prstGeom>
          <a:blipFill>
            <a:blip r:embed="rId2"/>
            <a:stretch>
              <a:fillRect l="-2035" t="-110938" b="-173438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53" name="Szövegdoboz 5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11960" y="1340768"/>
            <a:ext cx="1847492" cy="67223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cxnSp>
        <p:nvCxnSpPr>
          <p:cNvPr id="6" name="Egyenes összekötő nyíllal 5"/>
          <p:cNvCxnSpPr/>
          <p:nvPr/>
        </p:nvCxnSpPr>
        <p:spPr>
          <a:xfrm flipH="1">
            <a:off x="1042988" y="1700213"/>
            <a:ext cx="3024187" cy="4333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zövegdoboz 14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2159" y="3009566"/>
            <a:ext cx="9300495" cy="391133"/>
          </a:xfrm>
          <a:prstGeom prst="rect">
            <a:avLst/>
          </a:prstGeom>
          <a:blipFill>
            <a:blip r:embed="rId4"/>
            <a:stretch>
              <a:fillRect l="-917" t="-110938" r="-3866" b="-173438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cxnSp>
        <p:nvCxnSpPr>
          <p:cNvPr id="18" name="Egyenes összekötő nyíllal 17"/>
          <p:cNvCxnSpPr/>
          <p:nvPr/>
        </p:nvCxnSpPr>
        <p:spPr>
          <a:xfrm flipH="1">
            <a:off x="2798763" y="1798638"/>
            <a:ext cx="1546225" cy="49688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zövegdoboz 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7281351" y="1482621"/>
            <a:ext cx="1405449" cy="277320"/>
          </a:xfrm>
          <a:prstGeom prst="rect">
            <a:avLst/>
          </a:prstGeom>
          <a:blipFill>
            <a:blip r:embed="rId5"/>
            <a:stretch>
              <a:fillRect l="-30303" t="-171739" b="-263043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cxnSp>
        <p:nvCxnSpPr>
          <p:cNvPr id="21" name="Egyenes összekötő nyíllal 20"/>
          <p:cNvCxnSpPr/>
          <p:nvPr/>
        </p:nvCxnSpPr>
        <p:spPr>
          <a:xfrm flipH="1">
            <a:off x="7740650" y="1882775"/>
            <a:ext cx="82550" cy="118586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Szövegdoboz 2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59783" y="4132882"/>
            <a:ext cx="4775923" cy="715902"/>
          </a:xfrm>
          <a:prstGeom prst="rect">
            <a:avLst/>
          </a:prstGeom>
          <a:blipFill>
            <a:blip r:embed="rId6"/>
            <a:stretch>
              <a:fillRect b="-855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5788" name="Szövegdoboz 10"/>
          <p:cNvSpPr txBox="1">
            <a:spLocks noChangeArrowheads="1"/>
          </p:cNvSpPr>
          <p:nvPr/>
        </p:nvSpPr>
        <p:spPr bwMode="auto">
          <a:xfrm>
            <a:off x="1259632" y="5286376"/>
            <a:ext cx="74945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 dirty="0" err="1">
                <a:solidFill>
                  <a:schemeClr val="tx1"/>
                </a:solidFill>
              </a:rPr>
              <a:t>Optimization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only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depends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dot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products</a:t>
            </a:r>
            <a:r>
              <a:rPr lang="hu-HU" altLang="hu-HU" sz="1800" b="1" dirty="0">
                <a:solidFill>
                  <a:schemeClr val="tx1"/>
                </a:solidFill>
              </a:rPr>
              <a:t> of </a:t>
            </a:r>
            <a:r>
              <a:rPr lang="hu-HU" altLang="hu-HU" sz="1800" b="1" dirty="0" err="1">
                <a:solidFill>
                  <a:schemeClr val="tx1"/>
                </a:solidFill>
              </a:rPr>
              <a:t>pairs</a:t>
            </a:r>
            <a:r>
              <a:rPr lang="hu-HU" altLang="hu-HU" sz="1800" b="1" dirty="0">
                <a:solidFill>
                  <a:schemeClr val="tx1"/>
                </a:solidFill>
              </a:rPr>
              <a:t> of </a:t>
            </a:r>
            <a:r>
              <a:rPr lang="hu-HU" altLang="hu-HU" sz="1800" b="1" dirty="0" err="1">
                <a:solidFill>
                  <a:schemeClr val="tx1"/>
                </a:solidFill>
              </a:rPr>
              <a:t>instances</a:t>
            </a:r>
            <a:r>
              <a:rPr lang="hu-HU" altLang="hu-HU" sz="1800" b="1" dirty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75789" name="Szövegdoboz 11"/>
          <p:cNvSpPr txBox="1">
            <a:spLocks noChangeArrowheads="1"/>
          </p:cNvSpPr>
          <p:nvPr/>
        </p:nvSpPr>
        <p:spPr bwMode="auto">
          <a:xfrm>
            <a:off x="5256213" y="4014788"/>
            <a:ext cx="380206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Extreme value search of this.</a:t>
            </a: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800">
                <a:solidFill>
                  <a:schemeClr val="tx1"/>
                </a:solidFill>
              </a:rPr>
              <a:t>Lagrangian dual of original problem</a:t>
            </a: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>
              <a:solidFill>
                <a:schemeClr val="tx1"/>
              </a:solidFill>
            </a:endParaRPr>
          </a:p>
        </p:txBody>
      </p:sp>
      <p:sp>
        <p:nvSpPr>
          <p:cNvPr id="75790" name="Szövegdoboz 12"/>
          <p:cNvSpPr txBox="1">
            <a:spLocks noChangeArrowheads="1"/>
          </p:cNvSpPr>
          <p:nvPr/>
        </p:nvSpPr>
        <p:spPr bwMode="auto">
          <a:xfrm>
            <a:off x="179512" y="5829027"/>
            <a:ext cx="81291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285750" indent="-285750">
              <a:spcBef>
                <a:spcPct val="0"/>
              </a:spcBef>
            </a:pPr>
            <a:r>
              <a:rPr lang="hu-HU" altLang="hu-HU" sz="1800" dirty="0" err="1">
                <a:solidFill>
                  <a:schemeClr val="tx1"/>
                </a:solidFill>
              </a:rPr>
              <a:t>Number</a:t>
            </a:r>
            <a:r>
              <a:rPr lang="hu-HU" altLang="hu-HU" sz="1800" dirty="0">
                <a:solidFill>
                  <a:schemeClr val="tx1"/>
                </a:solidFill>
              </a:rPr>
              <a:t> of </a:t>
            </a:r>
            <a:r>
              <a:rPr lang="hu-HU" altLang="hu-HU" sz="1800" dirty="0" err="1">
                <a:solidFill>
                  <a:schemeClr val="tx1"/>
                </a:solidFill>
              </a:rPr>
              <a:t>dimensions</a:t>
            </a:r>
            <a:r>
              <a:rPr lang="hu-HU" altLang="hu-HU" sz="1800" dirty="0">
                <a:solidFill>
                  <a:schemeClr val="tx1"/>
                </a:solidFill>
              </a:rPr>
              <a:t>: </a:t>
            </a:r>
            <a:r>
              <a:rPr lang="hu-HU" altLang="hu-HU" sz="1800" dirty="0" err="1">
                <a:solidFill>
                  <a:schemeClr val="tx1"/>
                </a:solidFill>
              </a:rPr>
              <a:t>number</a:t>
            </a:r>
            <a:r>
              <a:rPr lang="hu-HU" altLang="hu-HU" sz="1800" dirty="0">
                <a:solidFill>
                  <a:schemeClr val="tx1"/>
                </a:solidFill>
              </a:rPr>
              <a:t> of </a:t>
            </a:r>
            <a:r>
              <a:rPr lang="hu-HU" altLang="hu-HU" sz="1800" dirty="0" err="1">
                <a:solidFill>
                  <a:schemeClr val="tx1"/>
                </a:solidFill>
              </a:rPr>
              <a:t>instances</a:t>
            </a:r>
            <a:r>
              <a:rPr lang="hu-HU" altLang="hu-HU" sz="1800" dirty="0">
                <a:solidFill>
                  <a:schemeClr val="tx1"/>
                </a:solidFill>
              </a:rPr>
              <a:t> (</a:t>
            </a:r>
            <a:r>
              <a:rPr lang="hu-HU" altLang="hu-HU" sz="1800" dirty="0" err="1">
                <a:solidFill>
                  <a:schemeClr val="tx1"/>
                </a:solidFill>
              </a:rPr>
              <a:t>original</a:t>
            </a:r>
            <a:r>
              <a:rPr lang="hu-HU" altLang="hu-HU" sz="1800" dirty="0">
                <a:solidFill>
                  <a:schemeClr val="tx1"/>
                </a:solidFill>
              </a:rPr>
              <a:t>: </a:t>
            </a:r>
            <a:r>
              <a:rPr lang="hu-HU" altLang="hu-HU" sz="1800" dirty="0" err="1">
                <a:solidFill>
                  <a:schemeClr val="tx1"/>
                </a:solidFill>
              </a:rPr>
              <a:t>number</a:t>
            </a:r>
            <a:r>
              <a:rPr lang="hu-HU" altLang="hu-HU" sz="1800" dirty="0">
                <a:solidFill>
                  <a:schemeClr val="tx1"/>
                </a:solidFill>
              </a:rPr>
              <a:t> of </a:t>
            </a:r>
            <a:r>
              <a:rPr lang="hu-HU" altLang="hu-HU" sz="1800" dirty="0" err="1">
                <a:solidFill>
                  <a:schemeClr val="tx1"/>
                </a:solidFill>
              </a:rPr>
              <a:t>attributes</a:t>
            </a:r>
            <a:r>
              <a:rPr lang="hu-HU" altLang="hu-HU" sz="1800" dirty="0">
                <a:solidFill>
                  <a:schemeClr val="tx1"/>
                </a:solidFill>
              </a:rPr>
              <a:t>)</a:t>
            </a:r>
            <a:br>
              <a:rPr lang="hu-HU" altLang="hu-HU" sz="1800" dirty="0">
                <a:solidFill>
                  <a:schemeClr val="tx1"/>
                </a:solidFill>
              </a:rPr>
            </a:br>
            <a:r>
              <a:rPr lang="hu-HU" altLang="hu-HU" sz="1800" dirty="0">
                <a:solidFill>
                  <a:schemeClr val="tx1"/>
                </a:solidFill>
              </a:rPr>
              <a:t> – </a:t>
            </a:r>
            <a:r>
              <a:rPr lang="hu-HU" altLang="hu-HU" sz="1800" dirty="0" err="1">
                <a:solidFill>
                  <a:schemeClr val="tx1"/>
                </a:solidFill>
              </a:rPr>
              <a:t>will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become</a:t>
            </a:r>
            <a:r>
              <a:rPr lang="hu-HU" altLang="hu-HU" sz="1800" dirty="0">
                <a:solidFill>
                  <a:schemeClr val="tx1"/>
                </a:solidFill>
              </a:rPr>
              <a:t> important </a:t>
            </a:r>
            <a:r>
              <a:rPr lang="hu-HU" altLang="hu-HU" sz="1800" dirty="0" err="1">
                <a:solidFill>
                  <a:schemeClr val="tx1"/>
                </a:solidFill>
              </a:rPr>
              <a:t>for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nonlinear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case</a:t>
            </a:r>
            <a:endParaRPr lang="hu-HU" altLang="hu-HU" sz="1800" dirty="0">
              <a:solidFill>
                <a:schemeClr val="tx1"/>
              </a:solidFill>
            </a:endParaRPr>
          </a:p>
          <a:p>
            <a:pPr marL="285750" indent="-285750">
              <a:spcBef>
                <a:spcPct val="0"/>
              </a:spcBef>
            </a:pPr>
            <a:r>
              <a:rPr lang="hu-HU" altLang="hu-HU" sz="1800" dirty="0">
                <a:solidFill>
                  <a:schemeClr val="tx1"/>
                </a:solidFill>
              </a:rPr>
              <a:t>No local </a:t>
            </a:r>
            <a:r>
              <a:rPr lang="hu-HU" altLang="hu-HU" sz="1800" dirty="0" err="1">
                <a:solidFill>
                  <a:schemeClr val="tx1"/>
                </a:solidFill>
              </a:rPr>
              <a:t>extreme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values</a:t>
            </a:r>
            <a:r>
              <a:rPr lang="hu-HU" altLang="hu-HU" sz="1800" dirty="0">
                <a:solidFill>
                  <a:schemeClr val="tx1"/>
                </a:solidFill>
              </a:rPr>
              <a:t>: </a:t>
            </a:r>
            <a:r>
              <a:rPr lang="hu-HU" altLang="hu-HU" sz="1800" dirty="0" err="1">
                <a:solidFill>
                  <a:schemeClr val="tx1"/>
                </a:solidFill>
              </a:rPr>
              <a:t>optimal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parameters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dirty="0" err="1">
                <a:solidFill>
                  <a:schemeClr val="tx1"/>
                </a:solidFill>
              </a:rPr>
              <a:t>can</a:t>
            </a:r>
            <a:r>
              <a:rPr lang="hu-HU" altLang="hu-HU" sz="1800" dirty="0">
                <a:solidFill>
                  <a:schemeClr val="tx1"/>
                </a:solidFill>
              </a:rPr>
              <a:t> be </a:t>
            </a:r>
            <a:r>
              <a:rPr lang="hu-HU" altLang="hu-HU" sz="1800" dirty="0" err="1">
                <a:solidFill>
                  <a:schemeClr val="tx1"/>
                </a:solidFill>
              </a:rPr>
              <a:t>found</a:t>
            </a:r>
            <a:r>
              <a:rPr lang="hu-HU" altLang="hu-HU" sz="1800" dirty="0">
                <a:solidFill>
                  <a:schemeClr val="tx1"/>
                </a:solidFill>
              </a:rPr>
              <a:t>! 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Decision Rule transformed</a:t>
            </a:r>
          </a:p>
        </p:txBody>
      </p:sp>
      <p:sp>
        <p:nvSpPr>
          <p:cNvPr id="76803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2E7237F-F916-4D2A-AECD-61B7AB314BF1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67</a:t>
            </a:fld>
            <a:endParaRPr lang="de-DE" altLang="hu-HU" sz="1400"/>
          </a:p>
        </p:txBody>
      </p:sp>
      <p:sp>
        <p:nvSpPr>
          <p:cNvPr id="76804" name="Téglalap 4"/>
          <p:cNvSpPr>
            <a:spLocks noChangeArrowheads="1"/>
          </p:cNvSpPr>
          <p:nvPr/>
        </p:nvSpPr>
        <p:spPr bwMode="auto">
          <a:xfrm>
            <a:off x="684213" y="1773238"/>
            <a:ext cx="303159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dirty="0">
                <a:solidFill>
                  <a:schemeClr val="tx1"/>
                </a:solidFill>
              </a:rPr>
              <a:t>b+ </a:t>
            </a:r>
            <a:r>
              <a:rPr lang="hu-HU" altLang="hu-HU" sz="1800" b="1" dirty="0">
                <a:solidFill>
                  <a:schemeClr val="tx1"/>
                </a:solidFill>
              </a:rPr>
              <a:t>w ∙</a:t>
            </a:r>
            <a:r>
              <a:rPr lang="hu-HU" altLang="hu-HU" sz="1800" dirty="0">
                <a:solidFill>
                  <a:schemeClr val="tx1"/>
                </a:solidFill>
              </a:rPr>
              <a:t> </a:t>
            </a:r>
            <a:r>
              <a:rPr lang="hu-HU" altLang="hu-HU" sz="1800" b="1" dirty="0">
                <a:solidFill>
                  <a:schemeClr val="tx1"/>
                </a:solidFill>
              </a:rPr>
              <a:t>x &gt; 0  ==&gt; „+” </a:t>
            </a:r>
            <a:r>
              <a:rPr lang="hu-HU" altLang="hu-HU" sz="1800" b="1" dirty="0" err="1">
                <a:solidFill>
                  <a:schemeClr val="tx1"/>
                </a:solidFill>
              </a:rPr>
              <a:t>class</a:t>
            </a:r>
            <a:endParaRPr lang="hu-HU" altLang="hu-HU" sz="1800" dirty="0">
              <a:solidFill>
                <a:schemeClr val="tx1"/>
              </a:solidFill>
            </a:endParaRPr>
          </a:p>
        </p:txBody>
      </p:sp>
      <p:sp>
        <p:nvSpPr>
          <p:cNvPr id="6" name="Téglalap 5"/>
          <p:cNvSpPr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660872" y="2996952"/>
            <a:ext cx="3942554" cy="369653"/>
          </a:xfrm>
          <a:prstGeom prst="rect">
            <a:avLst/>
          </a:prstGeom>
          <a:blipFill>
            <a:blip r:embed="rId2"/>
            <a:stretch>
              <a:fillRect l="-1236" t="-120000" r="-618" b="-190000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6806" name="Szövegdoboz 6"/>
          <p:cNvSpPr txBox="1">
            <a:spLocks noChangeArrowheads="1"/>
          </p:cNvSpPr>
          <p:nvPr/>
        </p:nvSpPr>
        <p:spPr bwMode="auto">
          <a:xfrm>
            <a:off x="1403350" y="3668713"/>
            <a:ext cx="5480988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 dirty="0">
                <a:solidFill>
                  <a:schemeClr val="tx1"/>
                </a:solidFill>
              </a:rPr>
              <a:t>Decision </a:t>
            </a:r>
            <a:r>
              <a:rPr lang="hu-HU" altLang="hu-HU" sz="1800" b="1" dirty="0" err="1">
                <a:solidFill>
                  <a:schemeClr val="tx1"/>
                </a:solidFill>
              </a:rPr>
              <a:t>rule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also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only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depends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dot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product</a:t>
            </a:r>
            <a:r>
              <a:rPr lang="hu-HU" altLang="hu-HU" sz="1800" b="1" dirty="0">
                <a:solidFill>
                  <a:schemeClr val="tx1"/>
                </a:solidFill>
              </a:rPr>
              <a:t>!</a:t>
            </a: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 b="1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 b="1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 b="1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endParaRPr lang="hu-HU" altLang="hu-HU" sz="1800" b="1" dirty="0">
              <a:solidFill>
                <a:schemeClr val="tx1"/>
              </a:solidFill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hu-HU" altLang="hu-HU" sz="1800" b="1" dirty="0">
                <a:solidFill>
                  <a:schemeClr val="tx1"/>
                </a:solidFill>
              </a:rPr>
              <a:t>„</a:t>
            </a:r>
            <a:r>
              <a:rPr lang="hu-HU" altLang="hu-HU" sz="1800" b="1" dirty="0" err="1">
                <a:solidFill>
                  <a:schemeClr val="tx1"/>
                </a:solidFill>
              </a:rPr>
              <a:t>Everything</a:t>
            </a:r>
            <a:r>
              <a:rPr lang="hu-HU" altLang="hu-HU" sz="1800" b="1" dirty="0">
                <a:solidFill>
                  <a:schemeClr val="tx1"/>
                </a:solidFill>
              </a:rPr>
              <a:t>” </a:t>
            </a:r>
            <a:r>
              <a:rPr lang="hu-HU" altLang="hu-HU" sz="1800" b="1" dirty="0" err="1">
                <a:solidFill>
                  <a:schemeClr val="tx1"/>
                </a:solidFill>
              </a:rPr>
              <a:t>depens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only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on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the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dot</a:t>
            </a:r>
            <a:r>
              <a:rPr lang="hu-HU" altLang="hu-HU" sz="1800" b="1" dirty="0">
                <a:solidFill>
                  <a:schemeClr val="tx1"/>
                </a:solidFill>
              </a:rPr>
              <a:t> </a:t>
            </a:r>
            <a:r>
              <a:rPr lang="hu-HU" altLang="hu-HU" sz="1800" b="1" dirty="0" err="1">
                <a:solidFill>
                  <a:schemeClr val="tx1"/>
                </a:solidFill>
              </a:rPr>
              <a:t>products</a:t>
            </a:r>
            <a:r>
              <a:rPr lang="hu-HU" altLang="hu-HU" sz="1800" b="1" dirty="0">
                <a:solidFill>
                  <a:schemeClr val="tx1"/>
                </a:solidFill>
              </a:rPr>
              <a:t>!!!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Nonlinear SVMs</a:t>
            </a:r>
          </a:p>
        </p:txBody>
      </p:sp>
      <p:sp>
        <p:nvSpPr>
          <p:cNvPr id="73731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4294967295"/>
          </p:nvPr>
        </p:nvSpPr>
        <p:spPr>
          <a:blipFill>
            <a:blip r:embed="rId3"/>
            <a:stretch>
              <a:fillRect l="-1704" t="-1752" b="-13881"/>
            </a:stretch>
          </a:blipFill>
        </p:spPr>
        <p:txBody>
          <a:bodyPr/>
          <a:lstStyle/>
          <a:p>
            <a:pPr>
              <a:defRPr/>
            </a:pPr>
            <a:r>
              <a:rPr lang="hu-HU">
                <a:noFill/>
              </a:rPr>
              <a:t> </a:t>
            </a:r>
          </a:p>
        </p:txBody>
      </p:sp>
      <p:sp>
        <p:nvSpPr>
          <p:cNvPr id="77828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43EF6BD4-7887-41DD-AC84-ABCA514DF217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68</a:t>
            </a:fld>
            <a:endParaRPr lang="de-DE" altLang="en-US" sz="1400"/>
          </a:p>
        </p:txBody>
      </p:sp>
      <p:pic>
        <p:nvPicPr>
          <p:cNvPr id="2" name="3liCbRZPrZA"/>
          <p:cNvPicPr>
            <a:picLocks noRot="1" noChangeAspect="1"/>
          </p:cNvPicPr>
          <p:nvPr>
            <a:videoFile r:link="rId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3862388"/>
            <a:ext cx="36576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hu-HU" altLang="en-US" dirty="0"/>
              <a:t>Kernel </a:t>
            </a:r>
            <a:r>
              <a:rPr lang="de-DE" altLang="en-US" dirty="0" err="1"/>
              <a:t>trick</a:t>
            </a:r>
            <a:endParaRPr lang="de-DE" altLang="en-US" dirty="0"/>
          </a:p>
        </p:txBody>
      </p:sp>
      <p:sp>
        <p:nvSpPr>
          <p:cNvPr id="74755" name="Rectangle 3"/>
          <p:cNvSpPr>
            <a:spLocks noGrp="1" noRot="1" noChangeAspect="1" noMove="1" noResize="1" noEditPoints="1" noAdjustHandles="1" noChangeArrowheads="1" noChangeShapeType="1" noTextEdit="1"/>
          </p:cNvSpPr>
          <p:nvPr>
            <p:ph type="body" idx="4294967295"/>
          </p:nvPr>
        </p:nvSpPr>
        <p:spPr>
          <a:blipFill>
            <a:blip r:embed="rId2"/>
            <a:stretch>
              <a:fillRect l="-1704" t="-1887" r="-1111"/>
            </a:stretch>
          </a:blipFill>
        </p:spPr>
        <p:txBody>
          <a:bodyPr/>
          <a:lstStyle/>
          <a:p>
            <a:pPr>
              <a:defRPr/>
            </a:pPr>
            <a:r>
              <a:rPr lang="hu-HU" dirty="0">
                <a:noFill/>
              </a:rPr>
              <a:t> </a:t>
            </a:r>
          </a:p>
        </p:txBody>
      </p:sp>
      <p:sp>
        <p:nvSpPr>
          <p:cNvPr id="78852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E2869CA-2BC6-4218-980C-D7AD93FADE29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69</a:t>
            </a:fld>
            <a:endParaRPr lang="de-DE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Decision trees</a:t>
            </a:r>
            <a:endParaRPr lang="en-AU" alt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600"/>
              <a:t>Extending ID3 </a:t>
            </a:r>
            <a:endParaRPr lang="hu-HU" altLang="en-US" sz="2600"/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600"/>
              <a:t>numeric attributes: pretty straightforward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600"/>
              <a:t>missing values: a bit trickier</a:t>
            </a:r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hu-HU" altLang="en-US" sz="2600"/>
              <a:t>s</a:t>
            </a:r>
            <a:r>
              <a:rPr lang="en-US" altLang="en-US" sz="2600"/>
              <a:t>tability for noisy data: requires sophisticated </a:t>
            </a:r>
            <a:r>
              <a:rPr lang="en-US" altLang="en-US" sz="2600" b="1" i="1"/>
              <a:t>pruning</a:t>
            </a:r>
            <a:r>
              <a:rPr lang="en-US" altLang="en-US" sz="2600"/>
              <a:t> mechanism</a:t>
            </a:r>
          </a:p>
          <a:p>
            <a:pPr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600"/>
              <a:t>End result of these modifications: C4.5</a:t>
            </a:r>
            <a:r>
              <a:rPr lang="hu-HU" altLang="en-US" sz="2600"/>
              <a:t> (Weka: J48)</a:t>
            </a:r>
            <a:endParaRPr lang="en-US" altLang="en-US" sz="2600"/>
          </a:p>
          <a:p>
            <a:pPr lvl="1" eaLnBrk="1" hangingPunct="1">
              <a:lnSpc>
                <a:spcPct val="90000"/>
              </a:lnSpc>
              <a:buClr>
                <a:schemeClr val="tx1"/>
              </a:buClr>
            </a:pPr>
            <a:r>
              <a:rPr lang="en-US" altLang="en-US" sz="2600"/>
              <a:t>Best-known and (probably) most widely-used learning algorithm</a:t>
            </a:r>
          </a:p>
        </p:txBody>
      </p:sp>
      <p:sp>
        <p:nvSpPr>
          <p:cNvPr id="922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23452BA-B240-48E1-A20F-9B88DA5A4327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4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r>
              <a:rPr lang="de-DE" altLang="en-US"/>
              <a:t>Kernel Functions</a:t>
            </a:r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908050"/>
            <a:ext cx="8229600" cy="5218113"/>
          </a:xfrm>
        </p:spPr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 dirty="0" err="1"/>
              <a:t>Polynomial</a:t>
            </a:r>
            <a:r>
              <a:rPr lang="de-DE" altLang="en-US" dirty="0"/>
              <a:t> </a:t>
            </a:r>
            <a:r>
              <a:rPr lang="de-DE" altLang="en-US" dirty="0" err="1"/>
              <a:t>kernel</a:t>
            </a:r>
            <a:endParaRPr lang="de-DE" altLang="en-US" dirty="0"/>
          </a:p>
          <a:p>
            <a:pPr>
              <a:buClr>
                <a:schemeClr val="tx1"/>
              </a:buClr>
            </a:pPr>
            <a:endParaRPr lang="de-DE" altLang="en-US" dirty="0"/>
          </a:p>
          <a:p>
            <a:pPr>
              <a:buClr>
                <a:schemeClr val="tx1"/>
              </a:buClr>
            </a:pPr>
            <a:r>
              <a:rPr lang="hu-HU" altLang="en-US" dirty="0"/>
              <a:t> </a:t>
            </a:r>
            <a:endParaRPr lang="de-DE" altLang="en-US" dirty="0"/>
          </a:p>
          <a:p>
            <a:pPr>
              <a:buClr>
                <a:schemeClr val="tx1"/>
              </a:buClr>
            </a:pPr>
            <a:endParaRPr lang="de-DE" altLang="en-US" dirty="0"/>
          </a:p>
          <a:p>
            <a:pPr>
              <a:buClr>
                <a:schemeClr val="tx1"/>
              </a:buClr>
            </a:pPr>
            <a:endParaRPr lang="hu-HU" altLang="en-US" dirty="0"/>
          </a:p>
          <a:p>
            <a:pPr>
              <a:buClr>
                <a:schemeClr val="tx1"/>
              </a:buClr>
            </a:pPr>
            <a:endParaRPr lang="hu-HU" altLang="en-US" dirty="0"/>
          </a:p>
          <a:p>
            <a:pPr>
              <a:buClr>
                <a:schemeClr val="tx1"/>
              </a:buClr>
            </a:pPr>
            <a:r>
              <a:rPr lang="en-US" altLang="hu-HU" b="1" dirty="0">
                <a:hlinkClick r:id="rId2"/>
              </a:rPr>
              <a:t>How to select kernel for SVM?</a:t>
            </a:r>
            <a:endParaRPr lang="en-US" altLang="hu-HU" b="1" dirty="0"/>
          </a:p>
          <a:p>
            <a:pPr lvl="1">
              <a:buClr>
                <a:schemeClr val="tx1"/>
              </a:buClr>
            </a:pPr>
            <a:r>
              <a:rPr lang="de-DE" altLang="en-US" sz="1000" dirty="0"/>
              <a:t>https://stats.stackexchange.com/questions/18030/how-to-select-kernel-for-svm </a:t>
            </a:r>
            <a:endParaRPr lang="hu-HU" altLang="en-US" sz="1000" dirty="0"/>
          </a:p>
          <a:p>
            <a:pPr marL="914400" lvl="2" indent="0">
              <a:buClr>
                <a:schemeClr val="tx1"/>
              </a:buClr>
              <a:buNone/>
            </a:pPr>
            <a:endParaRPr lang="de-DE" altLang="en-US" sz="600" dirty="0"/>
          </a:p>
          <a:p>
            <a:pPr lvl="1">
              <a:buClr>
                <a:schemeClr val="tx1"/>
              </a:buClr>
            </a:pPr>
            <a:r>
              <a:rPr lang="hu-HU" altLang="en-US" dirty="0"/>
              <a:t>Prior, </a:t>
            </a:r>
            <a:r>
              <a:rPr lang="hu-HU" altLang="en-US" dirty="0" err="1"/>
              <a:t>expert</a:t>
            </a:r>
            <a:r>
              <a:rPr lang="hu-HU" altLang="en-US" dirty="0"/>
              <a:t> </a:t>
            </a:r>
            <a:r>
              <a:rPr lang="hu-HU" altLang="en-US" dirty="0" err="1"/>
              <a:t>knowledge</a:t>
            </a:r>
            <a:br>
              <a:rPr lang="hu-HU" altLang="en-US" dirty="0"/>
            </a:br>
            <a:r>
              <a:rPr lang="hu-HU" altLang="en-US" dirty="0"/>
              <a:t>(</a:t>
            </a:r>
            <a:r>
              <a:rPr lang="hu-HU" altLang="en-US" dirty="0" err="1"/>
              <a:t>automatic</a:t>
            </a:r>
            <a:r>
              <a:rPr lang="hu-HU" altLang="en-US" dirty="0"/>
              <a:t> </a:t>
            </a:r>
            <a:r>
              <a:rPr lang="hu-HU" altLang="en-US" dirty="0" err="1"/>
              <a:t>selection</a:t>
            </a:r>
            <a:r>
              <a:rPr lang="hu-HU" altLang="en-US" dirty="0"/>
              <a:t>, </a:t>
            </a:r>
            <a:r>
              <a:rPr lang="hu-HU" altLang="en-US" dirty="0" err="1"/>
              <a:t>tuning</a:t>
            </a:r>
            <a:r>
              <a:rPr lang="hu-HU" altLang="en-US" dirty="0"/>
              <a:t>: </a:t>
            </a:r>
            <a:r>
              <a:rPr lang="hu-HU" altLang="en-US" dirty="0" err="1"/>
              <a:t>very</a:t>
            </a:r>
            <a:r>
              <a:rPr lang="hu-HU" altLang="en-US" dirty="0"/>
              <a:t> </a:t>
            </a:r>
            <a:r>
              <a:rPr lang="hu-HU" altLang="en-US" dirty="0" err="1"/>
              <a:t>easy</a:t>
            </a:r>
            <a:r>
              <a:rPr lang="hu-HU" altLang="en-US" dirty="0"/>
              <a:t> </a:t>
            </a:r>
            <a:r>
              <a:rPr lang="hu-HU" altLang="en-US" dirty="0" err="1"/>
              <a:t>to</a:t>
            </a:r>
            <a:r>
              <a:rPr lang="hu-HU" altLang="en-US" dirty="0"/>
              <a:t> overfit!)</a:t>
            </a:r>
            <a:endParaRPr lang="de-DE" altLang="en-US" dirty="0"/>
          </a:p>
        </p:txBody>
      </p:sp>
      <p:pic>
        <p:nvPicPr>
          <p:cNvPr id="7987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471613"/>
            <a:ext cx="6553200" cy="61912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486400"/>
            <a:ext cx="3162300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988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19" y="3324496"/>
            <a:ext cx="3962400" cy="650875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81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589213"/>
            <a:ext cx="4086225" cy="438150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82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505FE874-5591-4EF0-9C73-32D16E7BB53B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70</a:t>
            </a:fld>
            <a:endParaRPr lang="de-DE" altLang="en-US" sz="14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Noise</a:t>
            </a:r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dirty="0"/>
              <a:t>Have assumed that the data is separable (in original or transformed space)</a:t>
            </a:r>
            <a:endParaRPr lang="hu-HU" altLang="en-US" dirty="0"/>
          </a:p>
          <a:p>
            <a:pPr lvl="1">
              <a:lnSpc>
                <a:spcPct val="90000"/>
              </a:lnSpc>
              <a:buClr>
                <a:schemeClr val="tx1"/>
              </a:buClr>
            </a:pPr>
            <a:r>
              <a:rPr lang="hu-HU" altLang="en-US" dirty="0" err="1"/>
              <a:t>Few</a:t>
            </a:r>
            <a:r>
              <a:rPr lang="hu-HU" altLang="en-US" dirty="0"/>
              <a:t> </a:t>
            </a:r>
            <a:r>
              <a:rPr lang="hu-HU" altLang="en-US" dirty="0" err="1"/>
              <a:t>noisy</a:t>
            </a:r>
            <a:r>
              <a:rPr lang="hu-HU" altLang="en-US" dirty="0"/>
              <a:t> </a:t>
            </a:r>
            <a:r>
              <a:rPr lang="hu-HU" altLang="en-US" dirty="0" err="1"/>
              <a:t>instances</a:t>
            </a:r>
            <a:r>
              <a:rPr lang="hu-HU" altLang="en-US" dirty="0"/>
              <a:t> </a:t>
            </a:r>
            <a:r>
              <a:rPr lang="hu-HU" altLang="en-US" dirty="0" err="1"/>
              <a:t>can</a:t>
            </a:r>
            <a:r>
              <a:rPr lang="hu-HU" altLang="en-US" dirty="0"/>
              <a:t> </a:t>
            </a:r>
            <a:r>
              <a:rPr lang="hu-HU" altLang="en-US" dirty="0" err="1"/>
              <a:t>cause</a:t>
            </a:r>
            <a:r>
              <a:rPr lang="hu-HU" altLang="en-US" dirty="0"/>
              <a:t> </a:t>
            </a:r>
            <a:r>
              <a:rPr lang="hu-HU" altLang="en-US" dirty="0" err="1"/>
              <a:t>big</a:t>
            </a:r>
            <a:r>
              <a:rPr lang="hu-HU" altLang="en-US" dirty="0"/>
              <a:t> </a:t>
            </a:r>
            <a:r>
              <a:rPr lang="hu-HU" altLang="en-US" dirty="0" err="1"/>
              <a:t>problems</a:t>
            </a:r>
            <a:r>
              <a:rPr lang="hu-HU" altLang="en-US" dirty="0"/>
              <a:t>!</a:t>
            </a:r>
            <a:endParaRPr lang="en-US" altLang="en-US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dirty="0"/>
              <a:t>Can apply SVMs to noisy data by introducing a </a:t>
            </a:r>
            <a:r>
              <a:rPr lang="en-US" altLang="en-US" i="1" dirty="0" err="1"/>
              <a:t>regulari</a:t>
            </a:r>
            <a:r>
              <a:rPr lang="hu-HU" altLang="en-US" i="1" dirty="0"/>
              <a:t>z</a:t>
            </a:r>
            <a:r>
              <a:rPr lang="en-US" altLang="en-US" i="1" dirty="0" err="1"/>
              <a:t>ation</a:t>
            </a:r>
            <a:r>
              <a:rPr lang="en-US" altLang="en-US" i="1" dirty="0"/>
              <a:t> parameter C</a:t>
            </a:r>
            <a:endParaRPr lang="en-US" altLang="en-US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i="1" dirty="0"/>
              <a:t>C  </a:t>
            </a:r>
            <a:r>
              <a:rPr lang="en-US" altLang="en-US" dirty="0"/>
              <a:t>bounds the influence of any one training instance on the decision boundary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dirty="0"/>
              <a:t>Corresponding constraint: 0 =&lt; α</a:t>
            </a:r>
            <a:r>
              <a:rPr lang="en-US" altLang="en-US" i="1" baseline="-25000" dirty="0" err="1"/>
              <a:t>i</a:t>
            </a:r>
            <a:r>
              <a:rPr lang="en-US" altLang="en-US" baseline="-25000" dirty="0"/>
              <a:t> </a:t>
            </a:r>
            <a:r>
              <a:rPr lang="en-US" altLang="en-US" dirty="0"/>
              <a:t> =&lt; </a:t>
            </a:r>
            <a:r>
              <a:rPr lang="en-US" altLang="en-US" i="1" dirty="0"/>
              <a:t>C</a:t>
            </a:r>
            <a:endParaRPr lang="en-US" altLang="en-US" dirty="0"/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dirty="0"/>
              <a:t>Still a quadratic optimization problem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r>
              <a:rPr lang="en-US" altLang="en-US" dirty="0"/>
              <a:t>Have to determine</a:t>
            </a:r>
            <a:r>
              <a:rPr lang="en-US" altLang="en-US" i="1" dirty="0"/>
              <a:t> C</a:t>
            </a:r>
            <a:r>
              <a:rPr lang="en-US" altLang="en-US" dirty="0"/>
              <a:t>  by experimentation</a:t>
            </a:r>
          </a:p>
          <a:p>
            <a:pPr>
              <a:lnSpc>
                <a:spcPct val="90000"/>
              </a:lnSpc>
              <a:buClr>
                <a:schemeClr val="tx1"/>
              </a:buClr>
            </a:pPr>
            <a:endParaRPr lang="en-US" altLang="en-US" dirty="0"/>
          </a:p>
        </p:txBody>
      </p:sp>
      <p:sp>
        <p:nvSpPr>
          <p:cNvPr id="80900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6850ED32-F7BD-4FD5-A3D6-B4C2F432895C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71</a:t>
            </a:fld>
            <a:endParaRPr lang="de-DE" altLang="en-US" sz="14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Advantages</a:t>
            </a:r>
          </a:p>
        </p:txBody>
      </p:sp>
      <p:sp>
        <p:nvSpPr>
          <p:cNvPr id="8192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hu-HU" sz="2400" dirty="0"/>
              <a:t>maximizes margin: (some) robustness</a:t>
            </a:r>
          </a:p>
          <a:p>
            <a:r>
              <a:rPr lang="en-US" altLang="hu-HU" sz="2400" b="1" dirty="0"/>
              <a:t>support for kernels</a:t>
            </a:r>
            <a:r>
              <a:rPr lang="hu-HU" altLang="hu-HU" sz="2400" b="1" dirty="0"/>
              <a:t> – </a:t>
            </a:r>
            <a:r>
              <a:rPr lang="hu-HU" altLang="hu-HU" sz="2400" b="1" dirty="0" err="1"/>
              <a:t>computable</a:t>
            </a:r>
            <a:r>
              <a:rPr lang="hu-HU" altLang="hu-HU" sz="2400" b="1" dirty="0"/>
              <a:t> </a:t>
            </a:r>
            <a:r>
              <a:rPr lang="hu-HU" altLang="hu-HU" sz="2400" b="1" dirty="0" err="1"/>
              <a:t>approach</a:t>
            </a:r>
            <a:r>
              <a:rPr lang="hu-HU" altLang="hu-HU" sz="2400" b="1" dirty="0"/>
              <a:t> </a:t>
            </a:r>
            <a:r>
              <a:rPr lang="hu-HU" altLang="hu-HU" sz="2400" b="1" dirty="0" err="1"/>
              <a:t>for</a:t>
            </a:r>
            <a:r>
              <a:rPr lang="hu-HU" altLang="hu-HU" sz="2400" b="1" dirty="0"/>
              <a:t> </a:t>
            </a:r>
            <a:r>
              <a:rPr lang="hu-HU" altLang="hu-HU" sz="2400" b="1" dirty="0" err="1"/>
              <a:t>nonlinear</a:t>
            </a:r>
            <a:r>
              <a:rPr lang="hu-HU" altLang="hu-HU" sz="2400" b="1" dirty="0"/>
              <a:t> </a:t>
            </a:r>
            <a:r>
              <a:rPr lang="hu-HU" altLang="hu-HU" sz="2400" b="1" dirty="0" err="1"/>
              <a:t>problems</a:t>
            </a:r>
            <a:endParaRPr lang="en-US" altLang="hu-HU" sz="2400" b="1" dirty="0"/>
          </a:p>
          <a:p>
            <a:r>
              <a:rPr lang="en-US" altLang="hu-HU" sz="2400" dirty="0"/>
              <a:t>regularization parameter</a:t>
            </a:r>
            <a:r>
              <a:rPr lang="hu-HU" altLang="hu-HU" sz="2400" dirty="0"/>
              <a:t> </a:t>
            </a:r>
            <a:r>
              <a:rPr lang="hu-HU" altLang="hu-HU" sz="2400" dirty="0" err="1"/>
              <a:t>to</a:t>
            </a:r>
            <a:r>
              <a:rPr lang="hu-HU" altLang="hu-HU" sz="2400" dirty="0"/>
              <a:t> </a:t>
            </a:r>
            <a:r>
              <a:rPr lang="hu-HU" altLang="hu-HU" sz="2400" dirty="0" err="1"/>
              <a:t>reduce</a:t>
            </a:r>
            <a:r>
              <a:rPr lang="hu-HU" altLang="hu-HU" sz="2400" dirty="0"/>
              <a:t> overfitting</a:t>
            </a:r>
            <a:endParaRPr lang="en-US" altLang="hu-HU" sz="2400" dirty="0"/>
          </a:p>
          <a:p>
            <a:r>
              <a:rPr lang="en-US" altLang="hu-HU" sz="2400" dirty="0" err="1"/>
              <a:t>Kerne</a:t>
            </a:r>
            <a:r>
              <a:rPr lang="hu-HU" altLang="hu-HU" sz="2400" dirty="0"/>
              <a:t>l: </a:t>
            </a:r>
            <a:r>
              <a:rPr lang="en-US" altLang="hu-HU" sz="2400" dirty="0"/>
              <a:t>you can build in expert knowledge about the problem via engineering the kernel</a:t>
            </a:r>
          </a:p>
          <a:p>
            <a:r>
              <a:rPr lang="en-US" altLang="hu-HU" sz="2400" dirty="0"/>
              <a:t>SVM is defined by a convex </a:t>
            </a:r>
            <a:r>
              <a:rPr lang="en-US" altLang="hu-HU" sz="2400" dirty="0" err="1"/>
              <a:t>optimi</a:t>
            </a:r>
            <a:r>
              <a:rPr lang="hu-HU" altLang="hu-HU" sz="2400" dirty="0"/>
              <a:t>z</a:t>
            </a:r>
            <a:r>
              <a:rPr lang="en-US" altLang="hu-HU" sz="2400" dirty="0" err="1"/>
              <a:t>ation</a:t>
            </a:r>
            <a:r>
              <a:rPr lang="en-US" altLang="hu-HU" sz="2400" dirty="0"/>
              <a:t> problem (no local minima) for which there are efficient methods (e.g. SMO). </a:t>
            </a:r>
          </a:p>
        </p:txBody>
      </p:sp>
      <p:sp>
        <p:nvSpPr>
          <p:cNvPr id="81924" name="Dia számának helye 2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EB29562-A454-4949-A07C-0750264D3DB8}" type="slidenum">
              <a:rPr lang="de-DE" altLang="hu-HU" sz="1400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72</a:t>
            </a:fld>
            <a:endParaRPr lang="de-DE" altLang="hu-HU" sz="14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Disadvantages</a:t>
            </a:r>
          </a:p>
        </p:txBody>
      </p:sp>
      <p:sp>
        <p:nvSpPr>
          <p:cNvPr id="82947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dirty="0" err="1"/>
              <a:t>choosing</a:t>
            </a:r>
            <a:r>
              <a:rPr lang="hu-HU" altLang="hu-HU" dirty="0"/>
              <a:t> kernel </a:t>
            </a:r>
            <a:r>
              <a:rPr lang="hu-HU" altLang="hu-HU" dirty="0" err="1"/>
              <a:t>function</a:t>
            </a:r>
            <a:r>
              <a:rPr lang="hu-HU" altLang="hu-HU" dirty="0"/>
              <a:t>?</a:t>
            </a:r>
          </a:p>
          <a:p>
            <a:r>
              <a:rPr lang="hu-HU" altLang="hu-HU" dirty="0" err="1"/>
              <a:t>hyperparameter</a:t>
            </a:r>
            <a:r>
              <a:rPr lang="hu-HU" altLang="hu-HU" dirty="0"/>
              <a:t> </a:t>
            </a:r>
            <a:r>
              <a:rPr lang="hu-HU" altLang="hu-HU" dirty="0" err="1"/>
              <a:t>selection</a:t>
            </a:r>
            <a:r>
              <a:rPr lang="hu-HU" altLang="hu-HU" dirty="0"/>
              <a:t> </a:t>
            </a:r>
            <a:r>
              <a:rPr lang="hu-HU" altLang="hu-HU" dirty="0" err="1"/>
              <a:t>for</a:t>
            </a:r>
            <a:r>
              <a:rPr lang="hu-HU" altLang="hu-HU" dirty="0"/>
              <a:t> </a:t>
            </a:r>
            <a:r>
              <a:rPr lang="hu-HU" altLang="hu-HU" dirty="0" err="1"/>
              <a:t>avoiding</a:t>
            </a:r>
            <a:r>
              <a:rPr lang="hu-HU" altLang="hu-HU" dirty="0"/>
              <a:t> overfitting?</a:t>
            </a:r>
          </a:p>
          <a:p>
            <a:r>
              <a:rPr lang="en-US" altLang="hu-HU" dirty="0"/>
              <a:t>high algorithmic complexity and extensive memory requirements of the required quadratic programming in large-scale tasks</a:t>
            </a:r>
            <a:endParaRPr lang="hu-HU" altLang="hu-HU" dirty="0"/>
          </a:p>
        </p:txBody>
      </p:sp>
      <p:sp>
        <p:nvSpPr>
          <p:cNvPr id="8294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826FB4B-4367-478D-9F6E-5DAC1990D2FE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73</a:t>
            </a:fld>
            <a:endParaRPr lang="de-DE" altLang="hu-HU" sz="14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Sparse data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/>
              <a:t>SVM algorithms speed up dramatically if the data is </a:t>
            </a:r>
            <a:r>
              <a:rPr lang="de-DE" altLang="en-US" i="1"/>
              <a:t>sparse </a:t>
            </a:r>
            <a:r>
              <a:rPr lang="de-DE" altLang="en-US"/>
              <a:t>(i.e. many values are 0)</a:t>
            </a:r>
          </a:p>
          <a:p>
            <a:pPr lvl="1">
              <a:buClr>
                <a:schemeClr val="tx1"/>
              </a:buClr>
            </a:pPr>
            <a:r>
              <a:rPr lang="de-DE" altLang="en-US"/>
              <a:t>lots and lots of dot products</a:t>
            </a:r>
            <a:r>
              <a:rPr lang="hu-HU" altLang="en-US"/>
              <a:t>: for sparse data very efficient, i</a:t>
            </a:r>
            <a:r>
              <a:rPr lang="de-DE" altLang="en-US"/>
              <a:t>terate only over non-zero values </a:t>
            </a:r>
          </a:p>
          <a:p>
            <a:pPr>
              <a:buClr>
                <a:schemeClr val="tx1"/>
              </a:buClr>
            </a:pPr>
            <a:r>
              <a:rPr lang="de-DE" altLang="en-US"/>
              <a:t>SVMs can process sparse datasets with 10,000s of attributes</a:t>
            </a:r>
          </a:p>
          <a:p>
            <a:pPr>
              <a:buClr>
                <a:schemeClr val="tx1"/>
              </a:buClr>
            </a:pPr>
            <a:endParaRPr lang="de-DE" altLang="en-US"/>
          </a:p>
        </p:txBody>
      </p:sp>
      <p:sp>
        <p:nvSpPr>
          <p:cNvPr id="83972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9D7BB45A-9AD7-4594-82D5-D470BA65AFC3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74</a:t>
            </a:fld>
            <a:endParaRPr lang="de-DE" altLang="en-US" sz="14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Applications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/>
              <a:t>Machine vision: e.g face identification</a:t>
            </a:r>
          </a:p>
          <a:p>
            <a:pPr lvl="1">
              <a:buClr>
                <a:schemeClr val="tx1"/>
              </a:buClr>
            </a:pPr>
            <a:r>
              <a:rPr lang="de-DE" altLang="en-US"/>
              <a:t>Outperforms alternative approaches (1.5% error)</a:t>
            </a:r>
          </a:p>
          <a:p>
            <a:pPr>
              <a:buClr>
                <a:schemeClr val="tx1"/>
              </a:buClr>
            </a:pPr>
            <a:r>
              <a:rPr lang="de-DE" altLang="en-US"/>
              <a:t>Handwritten digit recognition: USPS data</a:t>
            </a:r>
          </a:p>
          <a:p>
            <a:pPr lvl="1">
              <a:buClr>
                <a:schemeClr val="tx1"/>
              </a:buClr>
            </a:pPr>
            <a:r>
              <a:rPr lang="de-DE" altLang="en-US"/>
              <a:t>Comparable to best alternative (0.8% error)</a:t>
            </a:r>
          </a:p>
          <a:p>
            <a:pPr>
              <a:buClr>
                <a:schemeClr val="tx1"/>
              </a:buClr>
            </a:pPr>
            <a:r>
              <a:rPr lang="de-DE" altLang="en-US"/>
              <a:t>Bioinformatics: e.g. prediction of protein secondary structure</a:t>
            </a:r>
          </a:p>
          <a:p>
            <a:pPr>
              <a:buClr>
                <a:schemeClr val="tx1"/>
              </a:buClr>
            </a:pPr>
            <a:r>
              <a:rPr lang="de-DE" altLang="en-US"/>
              <a:t>Text classifiation</a:t>
            </a:r>
          </a:p>
        </p:txBody>
      </p:sp>
      <p:sp>
        <p:nvSpPr>
          <p:cNvPr id="84996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8C98845E-CF72-45DE-AB09-760ED305F41D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75</a:t>
            </a:fld>
            <a:endParaRPr lang="de-DE" altLang="en-US" sz="140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Support vector regression</a:t>
            </a:r>
          </a:p>
        </p:txBody>
      </p:sp>
      <p:sp>
        <p:nvSpPr>
          <p:cNvPr id="86019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chemeClr val="tx1"/>
              </a:buClr>
            </a:pPr>
            <a:r>
              <a:rPr lang="de-DE" altLang="en-US" sz="2400" dirty="0"/>
              <a:t>Maximum </a:t>
            </a:r>
            <a:r>
              <a:rPr lang="de-DE" altLang="en-US" sz="2400" dirty="0" err="1"/>
              <a:t>margin</a:t>
            </a:r>
            <a:r>
              <a:rPr lang="de-DE" altLang="en-US" sz="2400" dirty="0"/>
              <a:t> hyperplane </a:t>
            </a:r>
            <a:r>
              <a:rPr lang="de-DE" altLang="en-US" sz="2400" dirty="0" err="1"/>
              <a:t>only</a:t>
            </a:r>
            <a:r>
              <a:rPr lang="de-DE" altLang="en-US" sz="2400" dirty="0"/>
              <a:t> </a:t>
            </a:r>
            <a:r>
              <a:rPr lang="de-DE" altLang="en-US" sz="2400" dirty="0" err="1"/>
              <a:t>applies</a:t>
            </a:r>
            <a:r>
              <a:rPr lang="de-DE" altLang="en-US" sz="2400" dirty="0"/>
              <a:t> </a:t>
            </a:r>
            <a:r>
              <a:rPr lang="de-DE" altLang="en-US" sz="2400" dirty="0" err="1"/>
              <a:t>to</a:t>
            </a:r>
            <a:r>
              <a:rPr lang="de-DE" altLang="en-US" sz="2400" dirty="0"/>
              <a:t> </a:t>
            </a:r>
            <a:r>
              <a:rPr lang="de-DE" altLang="en-US" sz="2400" dirty="0" err="1"/>
              <a:t>classification</a:t>
            </a:r>
            <a:endParaRPr lang="de-DE" altLang="en-US" sz="2400" dirty="0"/>
          </a:p>
          <a:p>
            <a:pPr>
              <a:buClr>
                <a:schemeClr val="tx1"/>
              </a:buClr>
            </a:pPr>
            <a:r>
              <a:rPr lang="de-DE" altLang="en-US" sz="2400" dirty="0" err="1"/>
              <a:t>However</a:t>
            </a:r>
            <a:r>
              <a:rPr lang="de-DE" altLang="en-US" sz="2400" dirty="0"/>
              <a:t>, </a:t>
            </a:r>
            <a:r>
              <a:rPr lang="de-DE" altLang="en-US" sz="2400" dirty="0" err="1"/>
              <a:t>idea</a:t>
            </a:r>
            <a:r>
              <a:rPr lang="de-DE" altLang="en-US" sz="2400" dirty="0"/>
              <a:t> </a:t>
            </a:r>
            <a:r>
              <a:rPr lang="de-DE" altLang="en-US" sz="2400" dirty="0" err="1"/>
              <a:t>of</a:t>
            </a:r>
            <a:r>
              <a:rPr lang="de-DE" altLang="en-US" sz="2400" dirty="0"/>
              <a:t> </a:t>
            </a:r>
            <a:r>
              <a:rPr lang="de-DE" altLang="en-US" sz="2400" dirty="0" err="1"/>
              <a:t>support</a:t>
            </a:r>
            <a:r>
              <a:rPr lang="de-DE" altLang="en-US" sz="2400" dirty="0"/>
              <a:t> </a:t>
            </a:r>
            <a:r>
              <a:rPr lang="de-DE" altLang="en-US" sz="2400" dirty="0" err="1"/>
              <a:t>vectors</a:t>
            </a:r>
            <a:r>
              <a:rPr lang="de-DE" altLang="en-US" sz="2400" dirty="0"/>
              <a:t> </a:t>
            </a:r>
            <a:r>
              <a:rPr lang="de-DE" altLang="en-US" sz="2400" dirty="0" err="1"/>
              <a:t>and</a:t>
            </a:r>
            <a:r>
              <a:rPr lang="de-DE" altLang="en-US" sz="2400" dirty="0"/>
              <a:t> </a:t>
            </a:r>
            <a:r>
              <a:rPr lang="de-DE" altLang="en-US" sz="2400" dirty="0" err="1"/>
              <a:t>kernel</a:t>
            </a:r>
            <a:r>
              <a:rPr lang="de-DE" altLang="en-US" sz="2400" dirty="0"/>
              <a:t> </a:t>
            </a:r>
            <a:r>
              <a:rPr lang="de-DE" altLang="en-US" sz="2400" dirty="0" err="1"/>
              <a:t>functions</a:t>
            </a:r>
            <a:r>
              <a:rPr lang="de-DE" altLang="en-US" sz="2400" dirty="0"/>
              <a:t> </a:t>
            </a:r>
            <a:r>
              <a:rPr lang="de-DE" altLang="en-US" sz="2400" dirty="0" err="1"/>
              <a:t>can</a:t>
            </a:r>
            <a:r>
              <a:rPr lang="de-DE" altLang="en-US" sz="2400" dirty="0"/>
              <a:t> </a:t>
            </a:r>
            <a:r>
              <a:rPr lang="de-DE" altLang="en-US" sz="2400" dirty="0" err="1"/>
              <a:t>be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used</a:t>
            </a:r>
            <a:r>
              <a:rPr lang="de-DE" altLang="en-US" sz="2400" dirty="0"/>
              <a:t> </a:t>
            </a:r>
            <a:r>
              <a:rPr lang="de-DE" altLang="en-US" sz="2400" dirty="0" err="1"/>
              <a:t>for</a:t>
            </a:r>
            <a:r>
              <a:rPr lang="de-DE" altLang="en-US" sz="2400" dirty="0"/>
              <a:t> </a:t>
            </a:r>
            <a:r>
              <a:rPr lang="de-DE" altLang="en-US" sz="2400" dirty="0" err="1"/>
              <a:t>regression</a:t>
            </a:r>
            <a:endParaRPr lang="de-DE" altLang="en-US" sz="2400" dirty="0"/>
          </a:p>
          <a:p>
            <a:pPr>
              <a:buClr>
                <a:schemeClr val="tx1"/>
              </a:buClr>
            </a:pPr>
            <a:r>
              <a:rPr lang="de-DE" altLang="en-US" sz="2400" dirty="0"/>
              <a:t>Basic </a:t>
            </a:r>
            <a:r>
              <a:rPr lang="de-DE" altLang="en-US" sz="2400" dirty="0" err="1"/>
              <a:t>method</a:t>
            </a:r>
            <a:r>
              <a:rPr lang="de-DE" altLang="en-US" sz="2400" dirty="0"/>
              <a:t> same </a:t>
            </a:r>
            <a:r>
              <a:rPr lang="de-DE" altLang="en-US" sz="2400" dirty="0" err="1"/>
              <a:t>as</a:t>
            </a:r>
            <a:r>
              <a:rPr lang="de-DE" altLang="en-US" sz="2400" dirty="0"/>
              <a:t> in linear </a:t>
            </a:r>
            <a:r>
              <a:rPr lang="de-DE" altLang="en-US" sz="2400" dirty="0" err="1"/>
              <a:t>regression</a:t>
            </a:r>
            <a:r>
              <a:rPr lang="de-DE" altLang="en-US" sz="2400" dirty="0"/>
              <a:t>: </a:t>
            </a:r>
            <a:r>
              <a:rPr lang="de-DE" altLang="en-US" sz="2400" dirty="0" err="1"/>
              <a:t>want</a:t>
            </a:r>
            <a:r>
              <a:rPr lang="de-DE" altLang="en-US" sz="2400" dirty="0"/>
              <a:t> </a:t>
            </a:r>
            <a:r>
              <a:rPr lang="de-DE" altLang="en-US" sz="2400" dirty="0" err="1"/>
              <a:t>to</a:t>
            </a:r>
            <a:r>
              <a:rPr lang="de-DE" altLang="en-US" sz="2400" dirty="0"/>
              <a:t> </a:t>
            </a:r>
            <a:r>
              <a:rPr lang="de-DE" altLang="en-US" sz="2400" dirty="0" err="1"/>
              <a:t>minimize</a:t>
            </a:r>
            <a:r>
              <a:rPr lang="de-DE" altLang="en-US" sz="2400" dirty="0"/>
              <a:t> </a:t>
            </a:r>
            <a:r>
              <a:rPr lang="de-DE" altLang="en-US" sz="2400" dirty="0" err="1"/>
              <a:t>error</a:t>
            </a:r>
            <a:r>
              <a:rPr lang="hu-HU" altLang="en-US" sz="2400" dirty="0"/>
              <a:t>. </a:t>
            </a:r>
            <a:r>
              <a:rPr lang="hu-HU" altLang="en-US" sz="2400" dirty="0" err="1"/>
              <a:t>Differences</a:t>
            </a:r>
            <a:endParaRPr lang="de-DE" altLang="en-US" sz="2400" dirty="0"/>
          </a:p>
          <a:p>
            <a:pPr lvl="1">
              <a:buClr>
                <a:schemeClr val="tx1"/>
              </a:buClr>
            </a:pPr>
            <a:r>
              <a:rPr lang="de-DE" altLang="en-US" sz="2200" dirty="0" err="1"/>
              <a:t>ignore</a:t>
            </a:r>
            <a:r>
              <a:rPr lang="de-DE" altLang="en-US" sz="2200" dirty="0"/>
              <a:t> </a:t>
            </a:r>
            <a:r>
              <a:rPr lang="de-DE" altLang="en-US" sz="2200" dirty="0" err="1"/>
              <a:t>errors</a:t>
            </a:r>
            <a:r>
              <a:rPr lang="de-DE" altLang="en-US" sz="2200" dirty="0"/>
              <a:t> </a:t>
            </a:r>
            <a:r>
              <a:rPr lang="de-DE" altLang="en-US" sz="2200" dirty="0" err="1"/>
              <a:t>smaller</a:t>
            </a:r>
            <a:r>
              <a:rPr lang="de-DE" altLang="en-US" sz="2200" dirty="0"/>
              <a:t> </a:t>
            </a:r>
            <a:r>
              <a:rPr lang="de-DE" altLang="en-US" sz="2200" dirty="0" err="1"/>
              <a:t>than</a:t>
            </a:r>
            <a:r>
              <a:rPr lang="de-DE" altLang="en-US" sz="2200" dirty="0"/>
              <a:t> </a:t>
            </a:r>
            <a:r>
              <a:rPr lang="el-GR" altLang="en-US" sz="2200" dirty="0"/>
              <a:t>ε</a:t>
            </a:r>
            <a:r>
              <a:rPr lang="hu-HU" altLang="en-US" sz="2200" dirty="0"/>
              <a:t> (</a:t>
            </a:r>
            <a:r>
              <a:rPr lang="hu-HU" altLang="en-US" sz="2200" dirty="0" err="1"/>
              <a:t>user</a:t>
            </a:r>
            <a:r>
              <a:rPr lang="hu-HU" altLang="en-US" sz="2200" dirty="0"/>
              <a:t> </a:t>
            </a:r>
            <a:r>
              <a:rPr lang="hu-HU" altLang="en-US" sz="2200" dirty="0" err="1"/>
              <a:t>specified</a:t>
            </a:r>
            <a:r>
              <a:rPr lang="hu-HU" altLang="en-US" sz="2200" dirty="0"/>
              <a:t> </a:t>
            </a:r>
            <a:r>
              <a:rPr lang="hu-HU" altLang="en-US" sz="2200" dirty="0" err="1"/>
              <a:t>parameter</a:t>
            </a:r>
            <a:r>
              <a:rPr lang="hu-HU" altLang="en-US" sz="2200" dirty="0"/>
              <a:t>)</a:t>
            </a:r>
          </a:p>
          <a:p>
            <a:pPr lvl="1">
              <a:buClr>
                <a:schemeClr val="tx1"/>
              </a:buClr>
            </a:pPr>
            <a:r>
              <a:rPr lang="de-DE" altLang="en-US" sz="2200" dirty="0" err="1"/>
              <a:t>use</a:t>
            </a:r>
            <a:r>
              <a:rPr lang="de-DE" altLang="en-US" sz="2200" dirty="0"/>
              <a:t> absolute </a:t>
            </a:r>
            <a:r>
              <a:rPr lang="de-DE" altLang="en-US" sz="2200" dirty="0" err="1"/>
              <a:t>error</a:t>
            </a:r>
            <a:r>
              <a:rPr lang="de-DE" altLang="en-US" sz="2200" dirty="0"/>
              <a:t> </a:t>
            </a:r>
            <a:r>
              <a:rPr lang="de-DE" altLang="en-US" sz="2200" dirty="0" err="1"/>
              <a:t>instead</a:t>
            </a:r>
            <a:r>
              <a:rPr lang="de-DE" altLang="en-US" sz="2200" dirty="0"/>
              <a:t> </a:t>
            </a:r>
            <a:r>
              <a:rPr lang="de-DE" altLang="en-US" sz="2200" dirty="0" err="1"/>
              <a:t>of</a:t>
            </a:r>
            <a:r>
              <a:rPr lang="de-DE" altLang="en-US" sz="2200" dirty="0"/>
              <a:t> </a:t>
            </a:r>
            <a:r>
              <a:rPr lang="de-DE" altLang="en-US" sz="2200" dirty="0" err="1"/>
              <a:t>squared</a:t>
            </a:r>
            <a:r>
              <a:rPr lang="de-DE" altLang="en-US" sz="2200" dirty="0"/>
              <a:t> </a:t>
            </a:r>
            <a:r>
              <a:rPr lang="de-DE" altLang="en-US" sz="2200" dirty="0" err="1"/>
              <a:t>error</a:t>
            </a:r>
            <a:endParaRPr lang="de-DE" altLang="en-US" sz="2200" dirty="0"/>
          </a:p>
          <a:p>
            <a:pPr lvl="1">
              <a:buClr>
                <a:schemeClr val="tx1"/>
              </a:buClr>
            </a:pPr>
            <a:r>
              <a:rPr lang="de-DE" altLang="en-US" sz="2200" dirty="0" err="1"/>
              <a:t>simultaneously</a:t>
            </a:r>
            <a:r>
              <a:rPr lang="de-DE" altLang="en-US" sz="2200" dirty="0"/>
              <a:t> </a:t>
            </a:r>
            <a:r>
              <a:rPr lang="de-DE" altLang="en-US" sz="2200" dirty="0" err="1"/>
              <a:t>aim</a:t>
            </a:r>
            <a:r>
              <a:rPr lang="de-DE" altLang="en-US" sz="2200" dirty="0"/>
              <a:t> </a:t>
            </a:r>
            <a:r>
              <a:rPr lang="de-DE" altLang="en-US" sz="2200" dirty="0" err="1"/>
              <a:t>to</a:t>
            </a:r>
            <a:r>
              <a:rPr lang="de-DE" altLang="en-US" sz="2200" dirty="0"/>
              <a:t> </a:t>
            </a:r>
            <a:r>
              <a:rPr lang="de-DE" altLang="en-US" sz="2200" dirty="0" err="1"/>
              <a:t>maximize</a:t>
            </a:r>
            <a:r>
              <a:rPr lang="de-DE" altLang="en-US" sz="2200" dirty="0"/>
              <a:t> </a:t>
            </a:r>
            <a:r>
              <a:rPr lang="de-DE" altLang="en-US" sz="2200" dirty="0" err="1"/>
              <a:t>flatness</a:t>
            </a:r>
            <a:r>
              <a:rPr lang="de-DE" altLang="en-US" sz="2200" dirty="0"/>
              <a:t> </a:t>
            </a:r>
            <a:r>
              <a:rPr lang="de-DE" altLang="en-US" sz="2200" dirty="0" err="1"/>
              <a:t>of</a:t>
            </a:r>
            <a:r>
              <a:rPr lang="de-DE" altLang="en-US" sz="2200" dirty="0"/>
              <a:t> </a:t>
            </a:r>
            <a:r>
              <a:rPr lang="de-DE" altLang="en-US" sz="2200" dirty="0" err="1"/>
              <a:t>function</a:t>
            </a:r>
            <a:r>
              <a:rPr lang="hu-HU" altLang="en-US" sz="2200" dirty="0"/>
              <a:t> (= </a:t>
            </a:r>
            <a:r>
              <a:rPr lang="hu-HU" altLang="en-US" sz="2200" dirty="0" err="1"/>
              <a:t>avoid</a:t>
            </a:r>
            <a:r>
              <a:rPr lang="hu-HU" altLang="en-US" sz="2200" dirty="0"/>
              <a:t> overfitting)</a:t>
            </a:r>
            <a:endParaRPr lang="de-DE" altLang="en-US" sz="2200" dirty="0"/>
          </a:p>
          <a:p>
            <a:pPr>
              <a:buClr>
                <a:schemeClr val="tx1"/>
              </a:buClr>
            </a:pPr>
            <a:endParaRPr lang="de-DE" altLang="en-US" sz="2400" dirty="0"/>
          </a:p>
        </p:txBody>
      </p:sp>
      <p:sp>
        <p:nvSpPr>
          <p:cNvPr id="86020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3BAE02F-451D-4317-A484-2F1D424516B5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76</a:t>
            </a:fld>
            <a:endParaRPr lang="de-DE" altLang="en-US" sz="14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hu-HU"/>
              <a:t>History …</a:t>
            </a:r>
          </a:p>
        </p:txBody>
      </p:sp>
      <p:sp>
        <p:nvSpPr>
          <p:cNvPr id="8704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hu-HU" b="1"/>
              <a:t>Vladimir Vapnik</a:t>
            </a:r>
          </a:p>
          <a:p>
            <a:endParaRPr lang="hu-HU" altLang="hu-HU">
              <a:hlinkClick r:id="rId2"/>
            </a:endParaRPr>
          </a:p>
          <a:p>
            <a:endParaRPr lang="hu-HU" altLang="hu-HU">
              <a:hlinkClick r:id="rId2"/>
            </a:endParaRPr>
          </a:p>
          <a:p>
            <a:endParaRPr lang="hu-HU" altLang="hu-HU">
              <a:hlinkClick r:id="rId2"/>
            </a:endParaRPr>
          </a:p>
          <a:p>
            <a:endParaRPr lang="hu-HU" altLang="hu-HU">
              <a:hlinkClick r:id="rId2"/>
            </a:endParaRPr>
          </a:p>
          <a:p>
            <a:endParaRPr lang="hu-HU" altLang="hu-HU">
              <a:hlinkClick r:id="rId2"/>
            </a:endParaRPr>
          </a:p>
          <a:p>
            <a:r>
              <a:rPr lang="hu-HU" altLang="hu-HU">
                <a:hlinkClick r:id="rId2"/>
              </a:rPr>
              <a:t>https://youtu.be/_PwhiWxHK8o?t=2779</a:t>
            </a:r>
            <a:endParaRPr lang="hu-HU" altLang="hu-HU"/>
          </a:p>
          <a:p>
            <a:endParaRPr lang="hu-HU" altLang="hu-HU"/>
          </a:p>
        </p:txBody>
      </p:sp>
      <p:sp>
        <p:nvSpPr>
          <p:cNvPr id="8704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534CBE-EE47-4980-9289-4868665A58F5}" type="slidenum">
              <a:rPr lang="de-DE" altLang="hu-HU" sz="1400" smtClean="0"/>
              <a:pPr>
                <a:spcBef>
                  <a:spcPct val="0"/>
                </a:spcBef>
                <a:buFontTx/>
                <a:buNone/>
              </a:pPr>
              <a:t>77</a:t>
            </a:fld>
            <a:endParaRPr lang="de-DE" altLang="hu-HU" sz="1400"/>
          </a:p>
        </p:txBody>
      </p:sp>
      <p:pic>
        <p:nvPicPr>
          <p:cNvPr id="87045" name="Kép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1766888"/>
            <a:ext cx="2208212" cy="294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914400" y="990600"/>
            <a:ext cx="7772400" cy="3124200"/>
          </a:xfrm>
        </p:spPr>
        <p:txBody>
          <a:bodyPr anchor="b"/>
          <a:lstStyle/>
          <a:p>
            <a:pPr eaLnBrk="1" hangingPunct="1"/>
            <a:br>
              <a:rPr lang="en-US" altLang="en-US" sz="6000"/>
            </a:br>
            <a:r>
              <a:rPr lang="hu-HU" altLang="en-US" sz="6000"/>
              <a:t>Bayesian Networks</a:t>
            </a:r>
            <a:endParaRPr lang="en-US" altLang="en-US" sz="60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From naïve Bayes to Bayesian Networks</a:t>
            </a:r>
          </a:p>
        </p:txBody>
      </p:sp>
      <p:sp>
        <p:nvSpPr>
          <p:cNvPr id="89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</a:pPr>
            <a:r>
              <a:rPr lang="en-US" altLang="en-US"/>
              <a:t>Naïve Bayes assumes:</a:t>
            </a:r>
            <a:br>
              <a:rPr lang="en-US" altLang="en-US"/>
            </a:br>
            <a:r>
              <a:rPr lang="en-US" altLang="en-US"/>
              <a:t>attributes conditionally independent given the class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Doesn’t hold in practice but classification accuracy often high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However: sometimes performance much worse than e.g. decision tree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Can we eliminate the assumption?</a:t>
            </a:r>
          </a:p>
          <a:p>
            <a:pPr>
              <a:buClr>
                <a:schemeClr val="tx1"/>
              </a:buClr>
            </a:pPr>
            <a:endParaRPr lang="de-DE" altLang="en-US"/>
          </a:p>
        </p:txBody>
      </p:sp>
      <p:sp>
        <p:nvSpPr>
          <p:cNvPr id="89092" name="Dia számának helye 3"/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6E0E227-2E12-4B6C-9938-3596C5AA5E09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79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Numeric attributes</a:t>
            </a:r>
            <a:endParaRPr lang="en-AU" alt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8413"/>
            <a:ext cx="8229600" cy="4857750"/>
          </a:xfrm>
        </p:spPr>
        <p:txBody>
          <a:bodyPr/>
          <a:lstStyle/>
          <a:p>
            <a:pPr eaLnBrk="1" hangingPunct="1">
              <a:buClr>
                <a:schemeClr val="tx1"/>
              </a:buClr>
            </a:pPr>
            <a:r>
              <a:rPr lang="en-US" altLang="en-US" sz="2600" dirty="0"/>
              <a:t>Standard method: binary splits (</a:t>
            </a:r>
            <a:r>
              <a:rPr lang="hu-HU" altLang="en-US" sz="2600" dirty="0"/>
              <a:t>e</a:t>
            </a:r>
            <a:r>
              <a:rPr lang="en-US" altLang="en-US" sz="2600" dirty="0"/>
              <a:t>.</a:t>
            </a:r>
            <a:r>
              <a:rPr lang="hu-HU" altLang="en-US" sz="2600" dirty="0"/>
              <a:t>g</a:t>
            </a:r>
            <a:r>
              <a:rPr lang="en-US" altLang="en-US" sz="2600" dirty="0"/>
              <a:t>. temp &lt; 45)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600" dirty="0"/>
              <a:t>Difference to nominal attributes: every attribute offers many possible split points</a:t>
            </a:r>
          </a:p>
          <a:p>
            <a:pPr eaLnBrk="1" hangingPunct="1">
              <a:buClr>
                <a:schemeClr val="tx1"/>
              </a:buClr>
            </a:pPr>
            <a:r>
              <a:rPr lang="en-US" altLang="en-US" sz="2600" dirty="0"/>
              <a:t>Solution is straightforward extension: 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600" dirty="0"/>
              <a:t>Evaluate info gain (or other measure) for every possible</a:t>
            </a:r>
            <a:r>
              <a:rPr lang="hu-HU" altLang="en-US" sz="2600" dirty="0"/>
              <a:t> (!!!)</a:t>
            </a:r>
            <a:r>
              <a:rPr lang="en-US" altLang="en-US" sz="2600" dirty="0"/>
              <a:t> split point of attribute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600" dirty="0"/>
              <a:t>Choose “best” split point</a:t>
            </a:r>
          </a:p>
          <a:p>
            <a:pPr lvl="1" eaLnBrk="1" hangingPunct="1">
              <a:buClr>
                <a:schemeClr val="tx1"/>
              </a:buClr>
            </a:pPr>
            <a:r>
              <a:rPr lang="en-US" altLang="en-US" sz="2600" dirty="0"/>
              <a:t>Info gain for best split point is info gain for attribute</a:t>
            </a:r>
            <a:endParaRPr lang="hu-HU" altLang="en-US" sz="2600" dirty="0"/>
          </a:p>
          <a:p>
            <a:pPr eaLnBrk="1" hangingPunct="1">
              <a:buClr>
                <a:schemeClr val="tx1"/>
              </a:buClr>
            </a:pPr>
            <a:r>
              <a:rPr lang="hu-HU" altLang="en-US" sz="3000" dirty="0"/>
              <a:t>Select attribute – nominal or numeric – with highest info gain for node</a:t>
            </a:r>
            <a:endParaRPr lang="en-US" altLang="en-US" sz="3000" dirty="0"/>
          </a:p>
        </p:txBody>
      </p:sp>
      <p:sp>
        <p:nvSpPr>
          <p:cNvPr id="10244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972B60F-1635-4A20-8F68-202F036C05AF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4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8600"/>
            <a:ext cx="6553200" cy="644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1139" name="Text Box 3"/>
          <p:cNvSpPr txBox="1">
            <a:spLocks noChangeArrowheads="1"/>
          </p:cNvSpPr>
          <p:nvPr/>
        </p:nvSpPr>
        <p:spPr bwMode="auto">
          <a:xfrm>
            <a:off x="76200" y="3352800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de-DE" altLang="en-US" sz="2800">
                <a:solidFill>
                  <a:schemeClr val="tx1"/>
                </a:solidFill>
              </a:rPr>
              <a:t>Weather data</a:t>
            </a:r>
          </a:p>
        </p:txBody>
      </p:sp>
      <p:sp>
        <p:nvSpPr>
          <p:cNvPr id="91140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2FCD4365-D86C-4060-A7B9-83ECBA9F47CA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80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en-US"/>
              <a:t>Bayesian networks</a:t>
            </a:r>
          </a:p>
        </p:txBody>
      </p:sp>
      <p:sp>
        <p:nvSpPr>
          <p:cNvPr id="93187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Graphical models that can represent any probability distribution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Graphical representation: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b="1" i="1"/>
              <a:t>directed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b="1" i="1"/>
              <a:t>acyclic graph</a:t>
            </a:r>
            <a:r>
              <a:rPr lang="en-US" altLang="en-US"/>
              <a:t>,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one node for each attribute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Overall probability distribution factorized into conditional distributions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Graph’s nodes hold conditional distributions</a:t>
            </a:r>
            <a:endParaRPr lang="en-GB" altLang="en-US"/>
          </a:p>
        </p:txBody>
      </p:sp>
      <p:sp>
        <p:nvSpPr>
          <p:cNvPr id="93188" name="Dia számának helye 3"/>
          <p:cNvSpPr txBox="1">
            <a:spLocks/>
          </p:cNvSpPr>
          <p:nvPr/>
        </p:nvSpPr>
        <p:spPr bwMode="auto">
          <a:xfrm>
            <a:off x="6705600" y="63976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017BBC8F-DC96-4F28-BBE2-606E3C2D183D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81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3163" y="0"/>
            <a:ext cx="5354637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DC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5235" name="Text Box 3"/>
          <p:cNvSpPr txBox="1">
            <a:spLocks noChangeArrowheads="1"/>
          </p:cNvSpPr>
          <p:nvPr/>
        </p:nvSpPr>
        <p:spPr bwMode="auto">
          <a:xfrm>
            <a:off x="304800" y="2057400"/>
            <a:ext cx="24542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None/>
            </a:pPr>
            <a:r>
              <a:rPr lang="de-DE" altLang="en-US" sz="2800">
                <a:solidFill>
                  <a:schemeClr val="tx1"/>
                </a:solidFill>
              </a:rPr>
              <a:t>Weather data</a:t>
            </a:r>
          </a:p>
        </p:txBody>
      </p:sp>
      <p:sp>
        <p:nvSpPr>
          <p:cNvPr id="95236" name="Oval 4"/>
          <p:cNvSpPr>
            <a:spLocks noChangeArrowheads="1"/>
          </p:cNvSpPr>
          <p:nvPr/>
        </p:nvSpPr>
        <p:spPr bwMode="auto">
          <a:xfrm>
            <a:off x="4876800" y="4191000"/>
            <a:ext cx="304800" cy="2286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95237" name="Oval 5"/>
          <p:cNvSpPr>
            <a:spLocks noChangeArrowheads="1"/>
          </p:cNvSpPr>
          <p:nvPr/>
        </p:nvSpPr>
        <p:spPr bwMode="auto">
          <a:xfrm>
            <a:off x="4724400" y="2057400"/>
            <a:ext cx="304800" cy="2286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95238" name="Oval 6"/>
          <p:cNvSpPr>
            <a:spLocks noChangeArrowheads="1"/>
          </p:cNvSpPr>
          <p:nvPr/>
        </p:nvSpPr>
        <p:spPr bwMode="auto">
          <a:xfrm>
            <a:off x="6553200" y="4572000"/>
            <a:ext cx="304800" cy="2286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95239" name="Dia számának helye 3"/>
          <p:cNvSpPr txBox="1">
            <a:spLocks/>
          </p:cNvSpPr>
          <p:nvPr/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fld id="{71D9CAF3-F336-452B-B352-A41E75A152BF}" type="slidenum">
              <a:rPr lang="de-DE" altLang="en-US" sz="1400"/>
              <a:pPr algn="r" eaLnBrk="1" hangingPunct="1">
                <a:spcBef>
                  <a:spcPct val="0"/>
                </a:spcBef>
                <a:buFontTx/>
                <a:buNone/>
              </a:pPr>
              <a:t>82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 dirty="0" err="1"/>
              <a:t>Causality</a:t>
            </a:r>
            <a:r>
              <a:rPr lang="hu-HU" altLang="en-US" dirty="0"/>
              <a:t> – be </a:t>
            </a:r>
            <a:r>
              <a:rPr lang="hu-HU" altLang="en-US" dirty="0" err="1"/>
              <a:t>cautious</a:t>
            </a:r>
            <a:r>
              <a:rPr lang="hu-HU" altLang="en-US" dirty="0"/>
              <a:t>!</a:t>
            </a:r>
            <a:endParaRPr lang="en-GB" altLang="en-US" dirty="0"/>
          </a:p>
        </p:txBody>
      </p:sp>
      <p:sp>
        <p:nvSpPr>
          <p:cNvPr id="9728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altLang="en-US"/>
              <a:t>Discussions on causality on solid mathematical basis</a:t>
            </a:r>
          </a:p>
          <a:p>
            <a:r>
              <a:rPr lang="hu-HU" altLang="en-US"/>
              <a:t>Distinguishing causation from correlation?</a:t>
            </a:r>
          </a:p>
          <a:p>
            <a:r>
              <a:rPr lang="hu-HU" altLang="en-US" b="1"/>
              <a:t>Sometimes</a:t>
            </a:r>
            <a:r>
              <a:rPr lang="hu-HU" altLang="en-US"/>
              <a:t>…</a:t>
            </a:r>
          </a:p>
          <a:p>
            <a:pPr lvl="1"/>
            <a:r>
              <a:rPr lang="hu-HU" altLang="en-US"/>
              <a:t>At least three variables</a:t>
            </a:r>
          </a:p>
          <a:p>
            <a:pPr lvl="1"/>
            <a:r>
              <a:rPr lang="hu-HU" altLang="en-US"/>
              <a:t>One of the variables: „virtual control” for the relationship between the other two</a:t>
            </a:r>
            <a:endParaRPr lang="en-GB" altLang="en-US"/>
          </a:p>
        </p:txBody>
      </p:sp>
      <p:sp>
        <p:nvSpPr>
          <p:cNvPr id="9728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DD6D345-1E8B-42BF-8B42-F7B85AEB39B6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83</a:t>
            </a:fld>
            <a:endParaRPr lang="de-DE" altLang="en-US" sz="14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Cím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(d-separation)</a:t>
            </a:r>
            <a:endParaRPr lang="en-GB" altLang="en-US"/>
          </a:p>
        </p:txBody>
      </p:sp>
      <p:sp>
        <p:nvSpPr>
          <p:cNvPr id="98307" name="Tartalom hely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</a:pPr>
            <a:r>
              <a:rPr lang="en-GB" altLang="en-US" sz="2200"/>
              <a:t>Nodes X and Y are d-separated</a:t>
            </a:r>
            <a:r>
              <a:rPr lang="hu-HU" altLang="en-US" sz="2200"/>
              <a:t> </a:t>
            </a:r>
            <a:r>
              <a:rPr lang="en-GB" altLang="en-US" sz="2200"/>
              <a:t>if on any</a:t>
            </a:r>
            <a:r>
              <a:rPr lang="hu-HU" altLang="en-US" sz="2200"/>
              <a:t> (</a:t>
            </a:r>
            <a:r>
              <a:rPr lang="en-GB" altLang="en-US" sz="2200"/>
              <a:t>undirected) path</a:t>
            </a:r>
            <a:r>
              <a:rPr lang="hu-HU" altLang="en-US" sz="2200"/>
              <a:t> </a:t>
            </a:r>
            <a:r>
              <a:rPr lang="en-GB" altLang="en-US" sz="2200"/>
              <a:t>between X and Y there is some variable Z such that is either</a:t>
            </a:r>
          </a:p>
          <a:p>
            <a:pPr lvl="1">
              <a:buClr>
                <a:srgbClr val="000066"/>
              </a:buClr>
            </a:pPr>
            <a:r>
              <a:rPr lang="en-GB" altLang="en-US" sz="2200"/>
              <a:t>Z is in a serial</a:t>
            </a:r>
            <a:r>
              <a:rPr lang="hu-HU" altLang="en-US" sz="2200"/>
              <a:t> </a:t>
            </a:r>
            <a:r>
              <a:rPr lang="en-GB" altLang="en-US" sz="2200"/>
              <a:t>or diverging</a:t>
            </a:r>
            <a:r>
              <a:rPr lang="hu-HU" altLang="en-US" sz="2200"/>
              <a:t> </a:t>
            </a:r>
            <a:r>
              <a:rPr lang="en-GB" altLang="en-US" sz="2200"/>
              <a:t>connection and Z </a:t>
            </a:r>
            <a:r>
              <a:rPr lang="hu-HU" altLang="en-US" sz="2200"/>
              <a:t>i</a:t>
            </a:r>
            <a:r>
              <a:rPr lang="en-GB" altLang="en-US" sz="2200"/>
              <a:t>s known, or</a:t>
            </a:r>
          </a:p>
          <a:p>
            <a:pPr lvl="1">
              <a:buClr>
                <a:srgbClr val="000066"/>
              </a:buClr>
            </a:pPr>
            <a:r>
              <a:rPr lang="en-GB" altLang="en-US" sz="2200"/>
              <a:t>Z is in a converging connection and neither Z nor any of Z’s descendants are known</a:t>
            </a:r>
            <a:endParaRPr lang="hu-HU" altLang="en-US" sz="2200"/>
          </a:p>
          <a:p>
            <a:pPr lvl="1">
              <a:buClr>
                <a:srgbClr val="000066"/>
              </a:buClr>
            </a:pPr>
            <a:endParaRPr lang="hu-HU" altLang="en-US" sz="2200"/>
          </a:p>
          <a:p>
            <a:pPr lvl="1">
              <a:buClr>
                <a:srgbClr val="000066"/>
              </a:buClr>
            </a:pPr>
            <a:endParaRPr lang="hu-HU" altLang="en-US" sz="2200"/>
          </a:p>
          <a:p>
            <a:pPr lvl="1">
              <a:buClr>
                <a:srgbClr val="000066"/>
              </a:buClr>
            </a:pPr>
            <a:endParaRPr lang="hu-HU" altLang="en-US" sz="2200"/>
          </a:p>
          <a:p>
            <a:pPr>
              <a:buClr>
                <a:srgbClr val="000066"/>
              </a:buClr>
            </a:pPr>
            <a:r>
              <a:rPr lang="en-GB" altLang="en-US" sz="2200"/>
              <a:t>Nodes X and Y are called </a:t>
            </a:r>
            <a:r>
              <a:rPr lang="en-GB" altLang="en-US" sz="2200" b="1" u="sng"/>
              <a:t>d-connected</a:t>
            </a:r>
            <a:r>
              <a:rPr lang="hu-HU" altLang="en-US" sz="2200"/>
              <a:t> </a:t>
            </a:r>
            <a:r>
              <a:rPr lang="en-GB" altLang="en-US" sz="2200"/>
              <a:t>if </a:t>
            </a:r>
            <a:r>
              <a:rPr lang="hu-HU" altLang="en-US" sz="2200"/>
              <a:t>t</a:t>
            </a:r>
            <a:r>
              <a:rPr lang="en-GB" altLang="en-US" sz="2200"/>
              <a:t>hey are not d-separated (there exists an </a:t>
            </a:r>
            <a:r>
              <a:rPr lang="hu-HU" altLang="en-US" sz="2200"/>
              <a:t>u</a:t>
            </a:r>
            <a:r>
              <a:rPr lang="en-GB" altLang="en-US" sz="2200"/>
              <a:t>ndirected path between X and Y not d</a:t>
            </a:r>
            <a:r>
              <a:rPr lang="hu-HU" altLang="en-US" sz="2200"/>
              <a:t>-</a:t>
            </a:r>
            <a:r>
              <a:rPr lang="en-GB" altLang="en-US" sz="2200"/>
              <a:t>separated by any node or a set of nodes)</a:t>
            </a:r>
          </a:p>
          <a:p>
            <a:pPr>
              <a:buClr>
                <a:srgbClr val="000066"/>
              </a:buClr>
            </a:pPr>
            <a:r>
              <a:rPr lang="en-GB" altLang="en-US" sz="2200"/>
              <a:t>If nodes X and Y are d-separated</a:t>
            </a:r>
            <a:r>
              <a:rPr lang="hu-HU" altLang="en-US" sz="2200"/>
              <a:t> </a:t>
            </a:r>
            <a:r>
              <a:rPr lang="en-GB" altLang="en-US" sz="2200"/>
              <a:t>by Z, </a:t>
            </a:r>
            <a:r>
              <a:rPr lang="hu-HU" altLang="en-US" sz="2200"/>
              <a:t>t</a:t>
            </a:r>
            <a:r>
              <a:rPr lang="en-GB" altLang="en-US" sz="2200"/>
              <a:t>hen X and Y are conditionally </a:t>
            </a:r>
            <a:r>
              <a:rPr lang="hu-HU" altLang="en-US" sz="2200"/>
              <a:t>i</a:t>
            </a:r>
            <a:r>
              <a:rPr lang="en-GB" altLang="en-US" sz="2200"/>
              <a:t>ndependent</a:t>
            </a:r>
            <a:r>
              <a:rPr lang="hu-HU" altLang="en-US" sz="2200"/>
              <a:t> </a:t>
            </a:r>
            <a:r>
              <a:rPr lang="en-GB" altLang="en-US" sz="2200"/>
              <a:t>given Z </a:t>
            </a:r>
          </a:p>
          <a:p>
            <a:pPr lvl="1"/>
            <a:endParaRPr lang="en-GB" altLang="en-US" sz="2200"/>
          </a:p>
          <a:p>
            <a:endParaRPr lang="en-GB" altLang="en-US" sz="2200"/>
          </a:p>
        </p:txBody>
      </p:sp>
      <p:sp>
        <p:nvSpPr>
          <p:cNvPr id="98308" name="Dia számának helye 1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50DAB5C-0455-4B9D-9371-79A10B72E575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84</a:t>
            </a:fld>
            <a:endParaRPr lang="de-DE" altLang="en-US" sz="1400"/>
          </a:p>
        </p:txBody>
      </p:sp>
      <p:pic>
        <p:nvPicPr>
          <p:cNvPr id="9830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3500438"/>
            <a:ext cx="4381500" cy="111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hu-HU" altLang="en-US"/>
              <a:t>Prediction: </a:t>
            </a:r>
            <a:r>
              <a:rPr lang="en-US" altLang="en-US"/>
              <a:t>Computing </a:t>
            </a:r>
            <a:br>
              <a:rPr lang="hu-HU" altLang="en-US"/>
            </a:br>
            <a:r>
              <a:rPr lang="en-US" altLang="en-US"/>
              <a:t>the class probabilities</a:t>
            </a:r>
          </a:p>
        </p:txBody>
      </p:sp>
      <p:sp>
        <p:nvSpPr>
          <p:cNvPr id="55299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itchFamily="2" charset="2"/>
              <a:buChar char="n"/>
              <a:defRPr/>
            </a:pPr>
            <a:r>
              <a:rPr lang="en-US" altLang="en-US" dirty="0"/>
              <a:t>Two steps:</a:t>
            </a:r>
            <a:endParaRPr lang="hu-HU" altLang="en-US" dirty="0"/>
          </a:p>
          <a:p>
            <a:pPr marL="457200" lvl="1" indent="0">
              <a:buClr>
                <a:srgbClr val="000066"/>
              </a:buClr>
              <a:buSzPct val="60000"/>
              <a:buFontTx/>
              <a:buNone/>
              <a:defRPr/>
            </a:pPr>
            <a:r>
              <a:rPr lang="en-US" altLang="en-US" dirty="0"/>
              <a:t>computing a product of probabilities for each class</a:t>
            </a:r>
          </a:p>
          <a:p>
            <a:pPr lvl="1">
              <a:buClr>
                <a:srgbClr val="000066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For each class value</a:t>
            </a:r>
          </a:p>
          <a:p>
            <a:pPr lvl="2">
              <a:buClr>
                <a:srgbClr val="000066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Take all attribute values and class value</a:t>
            </a:r>
          </a:p>
          <a:p>
            <a:pPr lvl="2">
              <a:buClr>
                <a:srgbClr val="000066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Look up corresponding entries in conditional probability distribution tables</a:t>
            </a:r>
          </a:p>
          <a:p>
            <a:pPr lvl="2">
              <a:buClr>
                <a:srgbClr val="000066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Take the product of all probabilities</a:t>
            </a:r>
          </a:p>
          <a:p>
            <a:pPr marL="457200" lvl="1" indent="0">
              <a:buClr>
                <a:srgbClr val="000066"/>
              </a:buClr>
              <a:buSzPct val="60000"/>
              <a:buFontTx/>
              <a:buNone/>
              <a:defRPr/>
            </a:pPr>
            <a:r>
              <a:rPr lang="en-US" altLang="en-US" dirty="0"/>
              <a:t>normalization</a:t>
            </a:r>
            <a:endParaRPr lang="hu-HU" altLang="en-US" dirty="0"/>
          </a:p>
          <a:p>
            <a:pPr lvl="1">
              <a:buClr>
                <a:srgbClr val="000066"/>
              </a:buClr>
              <a:buSzPct val="60000"/>
              <a:buFont typeface="Wingdings" pitchFamily="2" charset="2"/>
              <a:buAutoNum type="arabicPeriod"/>
              <a:defRPr/>
            </a:pPr>
            <a:r>
              <a:rPr lang="en-US" alt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Divide the product for each class by the sum of the products</a:t>
            </a:r>
            <a:endParaRPr lang="en-GB" altLang="en-US" sz="2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99332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A882D5-53C4-42E5-839A-0451D3F6A12E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85</a:t>
            </a:fld>
            <a:endParaRPr lang="en-US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Why can we do this? (Part I)</a:t>
            </a:r>
          </a:p>
        </p:txBody>
      </p:sp>
      <p:sp>
        <p:nvSpPr>
          <p:cNvPr id="101379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Single assumption: values of a node’s parents completely determine probability distribution for current node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Means that node/attribute is conditionally independent of other ancestors given parents</a:t>
            </a:r>
          </a:p>
          <a:p>
            <a:endParaRPr lang="en-GB" altLang="en-US"/>
          </a:p>
        </p:txBody>
      </p:sp>
      <p:sp>
        <p:nvSpPr>
          <p:cNvPr id="101380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84FF959-9435-4F31-BBB7-C9A48A4498A6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86</a:t>
            </a:fld>
            <a:endParaRPr lang="en-US" altLang="en-US" sz="1400"/>
          </a:p>
        </p:txBody>
      </p:sp>
      <p:graphicFrame>
        <p:nvGraphicFramePr>
          <p:cNvPr id="101381" name="Object 4"/>
          <p:cNvGraphicFramePr>
            <a:graphicFrameLocks noChangeAspect="1"/>
          </p:cNvGraphicFramePr>
          <p:nvPr/>
        </p:nvGraphicFramePr>
        <p:xfrm>
          <a:off x="539750" y="3357563"/>
          <a:ext cx="81216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1424" name="OpenOffice.org" r:id="rId4" imgW="6469200" imgH="386640" progId="opendocument.MathDocument.1">
                  <p:embed/>
                </p:oleObj>
              </mc:Choice>
              <mc:Fallback>
                <p:oleObj name="OpenOffice.org" r:id="rId4" imgW="6469200" imgH="386640" progId="opendocument.MathDocument.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357563"/>
                        <a:ext cx="8121650" cy="685800"/>
                      </a:xfrm>
                      <a:prstGeom prst="rect">
                        <a:avLst/>
                      </a:prstGeom>
                      <a:solidFill>
                        <a:srgbClr val="72BFC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Why can we do this? (Part II)</a:t>
            </a:r>
          </a:p>
        </p:txBody>
      </p:sp>
      <p:sp>
        <p:nvSpPr>
          <p:cNvPr id="103427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Chain rule from probability theory: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Because of our assumption from the previous slide:</a:t>
            </a:r>
          </a:p>
          <a:p>
            <a:endParaRPr lang="en-GB" altLang="en-US"/>
          </a:p>
        </p:txBody>
      </p:sp>
      <p:sp>
        <p:nvSpPr>
          <p:cNvPr id="10342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0"/>
              </a:spcBef>
              <a:buFontTx/>
              <a:buNone/>
            </a:pPr>
            <a:fld id="{9017EABE-325D-4480-9193-C74957233429}" type="slidenum">
              <a:rPr lang="en-US" altLang="en-US" sz="1400" smtClean="0">
                <a:solidFill>
                  <a:schemeClr val="tx1"/>
                </a:solidFill>
              </a:rPr>
              <a:pPr algn="l">
                <a:spcBef>
                  <a:spcPct val="0"/>
                </a:spcBef>
                <a:buFontTx/>
                <a:buNone/>
              </a:pPr>
              <a:t>87</a:t>
            </a:fld>
            <a:endParaRPr lang="en-US" altLang="en-US" sz="1400">
              <a:solidFill>
                <a:schemeClr val="tx1"/>
              </a:solidFill>
            </a:endParaRPr>
          </a:p>
        </p:txBody>
      </p:sp>
      <p:graphicFrame>
        <p:nvGraphicFramePr>
          <p:cNvPr id="103429" name="Object 4"/>
          <p:cNvGraphicFramePr>
            <a:graphicFrameLocks noChangeAspect="1"/>
          </p:cNvGraphicFramePr>
          <p:nvPr/>
        </p:nvGraphicFramePr>
        <p:xfrm>
          <a:off x="196850" y="2195513"/>
          <a:ext cx="8870950" cy="684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15" name="OpenOffice.org" r:id="rId4" imgW="6122520" imgH="462600" progId="opendocument.MathDocument.1">
                  <p:embed/>
                </p:oleObj>
              </mc:Choice>
              <mc:Fallback>
                <p:oleObj name="OpenOffice.org" r:id="rId4" imgW="6122520" imgH="462600" progId="opendocument.MathDocument.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850" y="2195513"/>
                        <a:ext cx="8870950" cy="684212"/>
                      </a:xfrm>
                      <a:prstGeom prst="rect">
                        <a:avLst/>
                      </a:prstGeom>
                      <a:solidFill>
                        <a:srgbClr val="72BFC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3430" name="Object 5"/>
          <p:cNvGraphicFramePr>
            <a:graphicFrameLocks noChangeAspect="1"/>
          </p:cNvGraphicFramePr>
          <p:nvPr/>
        </p:nvGraphicFramePr>
        <p:xfrm>
          <a:off x="152400" y="4510088"/>
          <a:ext cx="8610600" cy="1281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16" name="OpenOffice.org" r:id="rId6" imgW="6424560" imgH="941760" progId="opendocument.MathDocument.1">
                  <p:embed/>
                </p:oleObj>
              </mc:Choice>
              <mc:Fallback>
                <p:oleObj name="OpenOffice.org" r:id="rId6" imgW="6424560" imgH="941760" progId="opendocument.MathDocument.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510088"/>
                        <a:ext cx="8610600" cy="1281112"/>
                      </a:xfrm>
                      <a:prstGeom prst="rect">
                        <a:avLst/>
                      </a:prstGeom>
                      <a:solidFill>
                        <a:srgbClr val="72BFC5"/>
                      </a:solidFill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Learning Bayesian Networks</a:t>
            </a:r>
            <a:endParaRPr lang="en-GB" altLang="en-US"/>
          </a:p>
        </p:txBody>
      </p:sp>
      <p:sp>
        <p:nvSpPr>
          <p:cNvPr id="105475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</a:pPr>
            <a:r>
              <a:rPr lang="en-US" altLang="en-US"/>
              <a:t>Known structure, full observability:</a:t>
            </a:r>
          </a:p>
          <a:p>
            <a:pPr lvl="1">
              <a:buClr>
                <a:srgbClr val="000066"/>
              </a:buClr>
            </a:pPr>
            <a:r>
              <a:rPr lang="en-US" altLang="en-US"/>
              <a:t>Maximum likelihood estimation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Unknown structure, full observability:</a:t>
            </a:r>
          </a:p>
          <a:p>
            <a:pPr lvl="1">
              <a:buClr>
                <a:srgbClr val="000066"/>
              </a:buClr>
            </a:pPr>
            <a:r>
              <a:rPr lang="en-US" altLang="en-US"/>
              <a:t>Search through model space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(Known structure, partial observability</a:t>
            </a:r>
            <a:r>
              <a:rPr lang="hu-HU" altLang="en-US"/>
              <a:t>)</a:t>
            </a:r>
            <a:endParaRPr lang="en-US" altLang="en-US"/>
          </a:p>
          <a:p>
            <a:pPr>
              <a:buClr>
                <a:srgbClr val="000066"/>
              </a:buClr>
            </a:pPr>
            <a:r>
              <a:rPr lang="hu-HU" altLang="en-US"/>
              <a:t>(</a:t>
            </a:r>
            <a:r>
              <a:rPr lang="en-US" altLang="en-US"/>
              <a:t>Unknown structure, partial observability)</a:t>
            </a:r>
          </a:p>
        </p:txBody>
      </p:sp>
      <p:sp>
        <p:nvSpPr>
          <p:cNvPr id="105476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0052C6-962B-482F-990A-D93A05FE2F1A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88</a:t>
            </a:fld>
            <a:endParaRPr lang="de-DE" altLang="en-US" sz="140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altLang="en-US"/>
              <a:t>Known structure, full observability</a:t>
            </a:r>
            <a:endParaRPr lang="en-GB" altLang="en-US"/>
          </a:p>
        </p:txBody>
      </p:sp>
      <p:sp>
        <p:nvSpPr>
          <p:cNvPr id="106499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</a:pPr>
            <a:r>
              <a:rPr lang="en-US" altLang="en-US"/>
              <a:t>Conditional probability distributions for parameters,</a:t>
            </a:r>
            <a:br>
              <a:rPr lang="en-US" altLang="en-US"/>
            </a:br>
            <a:r>
              <a:rPr lang="en-US" altLang="en-US"/>
              <a:t>maximising the likelihood of the training data</a:t>
            </a:r>
          </a:p>
          <a:p>
            <a:pPr lvl="1">
              <a:buClr>
                <a:srgbClr val="000066"/>
              </a:buClr>
            </a:pPr>
            <a:r>
              <a:rPr lang="en-US" altLang="en-US"/>
              <a:t>Log likelihood: </a:t>
            </a:r>
            <a:br>
              <a:rPr lang="en-US" altLang="en-US"/>
            </a:br>
            <a:r>
              <a:rPr lang="en-US" altLang="en-US"/>
              <a:t>decomposes according to the structure</a:t>
            </a:r>
            <a:br>
              <a:rPr lang="en-US" altLang="en-US"/>
            </a:br>
            <a:r>
              <a:rPr lang="en-US" altLang="en-US"/>
              <a:t>maximising node by node</a:t>
            </a:r>
          </a:p>
          <a:p>
            <a:pPr>
              <a:buClr>
                <a:srgbClr val="000066"/>
              </a:buClr>
            </a:pPr>
            <a:r>
              <a:rPr lang="en-US" altLang="en-US"/>
              <a:t>Counting (for nominal distribution), Gaussian: mean + variance</a:t>
            </a:r>
          </a:p>
        </p:txBody>
      </p:sp>
      <p:sp>
        <p:nvSpPr>
          <p:cNvPr id="10650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14F594-3337-437F-AA69-44F4FD4FCD3C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89</a:t>
            </a:fld>
            <a:endParaRPr lang="de-DE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Numeric attributes</a:t>
            </a:r>
            <a:r>
              <a:rPr lang="hu-HU" altLang="en-US"/>
              <a:t>: </a:t>
            </a:r>
            <a:r>
              <a:rPr lang="en-US" altLang="en-US"/>
              <a:t>An example</a:t>
            </a:r>
            <a:endParaRPr lang="en-AU" altLang="en-US"/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600" dirty="0"/>
              <a:t>Split on temperature attribute from weather data:</a:t>
            </a:r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endParaRPr lang="en-US" altLang="en-US" sz="2600" dirty="0"/>
          </a:p>
          <a:p>
            <a:pPr eaLnBrk="1" hangingPunct="1">
              <a:lnSpc>
                <a:spcPct val="90000"/>
              </a:lnSpc>
              <a:buClr>
                <a:srgbClr val="000066"/>
              </a:buClr>
            </a:pPr>
            <a:endParaRPr lang="en-US" altLang="en-US" sz="2600" dirty="0"/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400" dirty="0"/>
              <a:t>Split points are placed halfway between values</a:t>
            </a:r>
            <a:endParaRPr lang="hu-HU" altLang="en-US" sz="2400" dirty="0"/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400" dirty="0"/>
              <a:t>E.g. </a:t>
            </a:r>
            <a:r>
              <a:rPr lang="hu-HU" altLang="en-US" sz="2400" dirty="0"/>
              <a:t>71.5</a:t>
            </a:r>
            <a:br>
              <a:rPr lang="hu-HU" altLang="en-US" sz="2400" dirty="0"/>
            </a:br>
            <a:r>
              <a:rPr lang="en-US" altLang="en-US" sz="2400" dirty="0"/>
              <a:t>4 </a:t>
            </a:r>
            <a:r>
              <a:rPr lang="hu-HU" altLang="en-US" sz="2400" dirty="0"/>
              <a:t>„</a:t>
            </a:r>
            <a:r>
              <a:rPr lang="en-US" altLang="en-US" sz="2400" dirty="0">
                <a:latin typeface="Courier" pitchFamily="49" charset="0"/>
              </a:rPr>
              <a:t>yes</a:t>
            </a:r>
            <a:r>
              <a:rPr lang="hu-HU" altLang="en-US" sz="2400" dirty="0"/>
              <a:t>”</a:t>
            </a:r>
            <a:r>
              <a:rPr lang="en-US" altLang="en-US" sz="2400" dirty="0"/>
              <a:t>es and 2 </a:t>
            </a:r>
            <a:r>
              <a:rPr lang="hu-HU" altLang="en-US" sz="2400" dirty="0"/>
              <a:t>„</a:t>
            </a:r>
            <a:r>
              <a:rPr lang="en-US" altLang="en-US" sz="2400" dirty="0">
                <a:latin typeface="Courier" pitchFamily="49" charset="0"/>
              </a:rPr>
              <a:t>no</a:t>
            </a:r>
            <a:r>
              <a:rPr lang="hu-HU" altLang="en-US" sz="2400" dirty="0"/>
              <a:t>”</a:t>
            </a:r>
            <a:r>
              <a:rPr lang="en-US" altLang="en-US" sz="2400" dirty="0"/>
              <a:t>s for </a:t>
            </a:r>
            <a:r>
              <a:rPr lang="en-US" altLang="en-US" sz="2400" dirty="0">
                <a:latin typeface="Courier" pitchFamily="49" charset="0"/>
              </a:rPr>
              <a:t>temperature &lt; 71.5</a:t>
            </a:r>
            <a:r>
              <a:rPr lang="hu-HU" altLang="en-US" sz="2400" dirty="0">
                <a:latin typeface="Courier" pitchFamily="49" charset="0"/>
              </a:rPr>
              <a:t>,</a:t>
            </a:r>
            <a:r>
              <a:rPr lang="en-US" altLang="en-US" sz="2400" dirty="0"/>
              <a:t>  </a:t>
            </a:r>
            <a:br>
              <a:rPr lang="hu-HU" altLang="en-US" sz="2400" dirty="0"/>
            </a:br>
            <a:r>
              <a:rPr lang="en-US" altLang="en-US" sz="2400" dirty="0"/>
              <a:t>5 </a:t>
            </a:r>
            <a:r>
              <a:rPr lang="hu-HU" altLang="en-US" sz="2400" dirty="0"/>
              <a:t>„</a:t>
            </a:r>
            <a:r>
              <a:rPr lang="en-US" altLang="en-US" sz="2400" dirty="0">
                <a:latin typeface="Courier" pitchFamily="49" charset="0"/>
              </a:rPr>
              <a:t>yes</a:t>
            </a:r>
            <a:r>
              <a:rPr lang="hu-HU" altLang="en-US" sz="2400" dirty="0"/>
              <a:t>”</a:t>
            </a:r>
            <a:r>
              <a:rPr lang="en-US" altLang="en-US" sz="2400" dirty="0"/>
              <a:t>es and 3 </a:t>
            </a:r>
            <a:r>
              <a:rPr lang="hu-HU" altLang="en-US" sz="2400" dirty="0"/>
              <a:t>„</a:t>
            </a:r>
            <a:r>
              <a:rPr lang="en-US" altLang="en-US" sz="2400" dirty="0">
                <a:latin typeface="Courier" pitchFamily="49" charset="0"/>
              </a:rPr>
              <a:t>no</a:t>
            </a:r>
            <a:r>
              <a:rPr lang="hu-HU" altLang="en-US" sz="2400" dirty="0"/>
              <a:t>”</a:t>
            </a:r>
            <a:r>
              <a:rPr lang="en-US" altLang="en-US" sz="2400" dirty="0"/>
              <a:t>s for </a:t>
            </a:r>
            <a:r>
              <a:rPr lang="en-US" altLang="en-US" sz="2400" dirty="0">
                <a:latin typeface="Courier" pitchFamily="49" charset="0"/>
              </a:rPr>
              <a:t>temperature </a:t>
            </a:r>
            <a:r>
              <a:rPr lang="en-US" altLang="en-US" sz="2400" dirty="0">
                <a:latin typeface="Courier" pitchFamily="49" charset="0"/>
                <a:sym typeface="Symbol" panose="05050102010706020507" pitchFamily="18" charset="2"/>
              </a:rPr>
              <a:t> 71.5</a:t>
            </a:r>
            <a:endParaRPr lang="en-US" altLang="en-US" sz="2400" dirty="0">
              <a:sym typeface="Symbol" panose="05050102010706020507" pitchFamily="18" charset="2"/>
            </a:endParaRPr>
          </a:p>
          <a:p>
            <a:pPr lvl="2" eaLnBrk="1" hangingPunct="1">
              <a:lnSpc>
                <a:spcPct val="90000"/>
              </a:lnSpc>
              <a:buClr>
                <a:srgbClr val="000066"/>
              </a:buClr>
            </a:pPr>
            <a:r>
              <a:rPr lang="en-US" altLang="en-US" sz="2600" dirty="0"/>
              <a:t>Info([4,2],[5,3]) = (6/14)info([4,2]) + (8/14)info([5,3]) = 0.939 bits</a:t>
            </a:r>
            <a:endParaRPr lang="hu-HU" altLang="en-US" sz="2600" dirty="0"/>
          </a:p>
          <a:p>
            <a:pPr lvl="1" eaLnBrk="1" hangingPunct="1">
              <a:lnSpc>
                <a:spcPct val="90000"/>
              </a:lnSpc>
              <a:buClr>
                <a:srgbClr val="000066"/>
              </a:buClr>
            </a:pPr>
            <a:r>
              <a:rPr lang="hu-HU" altLang="en-US" sz="3000" dirty="0"/>
              <a:t>Calculation for all (!) split-points, </a:t>
            </a:r>
            <a:br>
              <a:rPr lang="hu-HU" altLang="en-US" sz="3000" dirty="0"/>
            </a:br>
            <a:r>
              <a:rPr lang="hu-HU" altLang="en-US" sz="3000" dirty="0"/>
              <a:t>selecting best split-point</a:t>
            </a:r>
            <a:endParaRPr lang="en-US" altLang="en-US" sz="3000" dirty="0"/>
          </a:p>
        </p:txBody>
      </p:sp>
      <p:sp>
        <p:nvSpPr>
          <p:cNvPr id="11268" name="Dia számának helye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0CE2AD2-C15B-4367-BD09-D6855E204F40}" type="slidenum">
              <a:rPr lang="en-US" altLang="en-US" sz="1400" smtClean="0"/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400"/>
          </a:p>
        </p:txBody>
      </p:sp>
      <p:sp>
        <p:nvSpPr>
          <p:cNvPr id="11269" name="Rectangle 8"/>
          <p:cNvSpPr>
            <a:spLocks noChangeArrowheads="1"/>
          </p:cNvSpPr>
          <p:nvPr/>
        </p:nvSpPr>
        <p:spPr bwMode="auto">
          <a:xfrm>
            <a:off x="914400" y="2133600"/>
            <a:ext cx="783431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64   65  68   69   70  71 72   72 75 </a:t>
            </a:r>
            <a:r>
              <a:rPr lang="hu-HU" altLang="en-US" sz="150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75   80    81   83   85</a:t>
            </a:r>
          </a:p>
          <a:p>
            <a:pPr eaLnBrk="1" hangingPunct="1">
              <a:buClr>
                <a:schemeClr val="tx1"/>
              </a:buClr>
              <a:buSzPct val="60000"/>
              <a:buFont typeface="Wingdings" panose="05000000000000000000" pitchFamily="2" charset="2"/>
              <a:buNone/>
            </a:pP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Yes No </a:t>
            </a:r>
            <a:r>
              <a:rPr lang="hu-HU" altLang="en-US" sz="1500">
                <a:solidFill>
                  <a:schemeClr val="tx1"/>
                </a:solidFill>
                <a:latin typeface="Courier" pitchFamily="49" charset="0"/>
              </a:rPr>
              <a:t>  </a:t>
            </a: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Yes  Yes </a:t>
            </a:r>
            <a:r>
              <a:rPr lang="hu-HU" altLang="en-US" sz="1500">
                <a:solidFill>
                  <a:schemeClr val="tx1"/>
                </a:solidFill>
              </a:rPr>
              <a:t>  </a:t>
            </a: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Yes No </a:t>
            </a:r>
            <a:r>
              <a:rPr lang="hu-HU" altLang="en-US" sz="150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Yes No</a:t>
            </a:r>
            <a:r>
              <a:rPr lang="hu-HU" altLang="en-US" sz="1500">
                <a:solidFill>
                  <a:schemeClr val="tx1"/>
                </a:solidFill>
                <a:latin typeface="Courier" pitchFamily="49" charset="0"/>
              </a:rPr>
              <a:t> </a:t>
            </a:r>
            <a:r>
              <a:rPr lang="en-US" altLang="en-US" sz="1500">
                <a:solidFill>
                  <a:schemeClr val="tx1"/>
                </a:solidFill>
                <a:latin typeface="Courier" pitchFamily="49" charset="0"/>
              </a:rPr>
              <a:t>Yes  Yes No   Yes   Yes  No</a:t>
            </a:r>
          </a:p>
        </p:txBody>
      </p:sp>
      <p:cxnSp>
        <p:nvCxnSpPr>
          <p:cNvPr id="3" name="Egyenes összekötő 2"/>
          <p:cNvCxnSpPr/>
          <p:nvPr/>
        </p:nvCxnSpPr>
        <p:spPr>
          <a:xfrm>
            <a:off x="1403350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gyenes összekötő 7"/>
          <p:cNvCxnSpPr/>
          <p:nvPr/>
        </p:nvCxnSpPr>
        <p:spPr>
          <a:xfrm>
            <a:off x="1979613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gyenes összekötő 8"/>
          <p:cNvCxnSpPr/>
          <p:nvPr/>
        </p:nvCxnSpPr>
        <p:spPr>
          <a:xfrm>
            <a:off x="2555875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9"/>
          <p:cNvCxnSpPr/>
          <p:nvPr/>
        </p:nvCxnSpPr>
        <p:spPr>
          <a:xfrm>
            <a:off x="3059113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gyenes összekötő 10"/>
          <p:cNvCxnSpPr/>
          <p:nvPr/>
        </p:nvCxnSpPr>
        <p:spPr>
          <a:xfrm>
            <a:off x="3492500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gyenes összekötő 11"/>
          <p:cNvCxnSpPr/>
          <p:nvPr/>
        </p:nvCxnSpPr>
        <p:spPr>
          <a:xfrm>
            <a:off x="3924300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Egyenes összekötő 12"/>
          <p:cNvCxnSpPr/>
          <p:nvPr/>
        </p:nvCxnSpPr>
        <p:spPr>
          <a:xfrm>
            <a:off x="4859338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13"/>
          <p:cNvCxnSpPr/>
          <p:nvPr/>
        </p:nvCxnSpPr>
        <p:spPr>
          <a:xfrm>
            <a:off x="5795963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gyenes összekötő 14"/>
          <p:cNvCxnSpPr/>
          <p:nvPr/>
        </p:nvCxnSpPr>
        <p:spPr>
          <a:xfrm>
            <a:off x="6443663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gyenes összekötő 15"/>
          <p:cNvCxnSpPr/>
          <p:nvPr/>
        </p:nvCxnSpPr>
        <p:spPr>
          <a:xfrm>
            <a:off x="7092950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gyenes összekötő 16"/>
          <p:cNvCxnSpPr/>
          <p:nvPr/>
        </p:nvCxnSpPr>
        <p:spPr>
          <a:xfrm>
            <a:off x="7596188" y="2133600"/>
            <a:ext cx="0" cy="2873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Egyenes összekötő 17"/>
          <p:cNvCxnSpPr/>
          <p:nvPr/>
        </p:nvCxnSpPr>
        <p:spPr>
          <a:xfrm>
            <a:off x="3924300" y="2636838"/>
            <a:ext cx="0" cy="431800"/>
          </a:xfrm>
          <a:prstGeom prst="line">
            <a:avLst/>
          </a:prstGeom>
          <a:ln w="5715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hu-HU" altLang="en-US" b="1"/>
              <a:t>Unknown structure</a:t>
            </a:r>
            <a:r>
              <a:rPr lang="hu-HU" altLang="en-US"/>
              <a:t>, full observability</a:t>
            </a:r>
            <a:endParaRPr lang="en-US" altLang="en-US"/>
          </a:p>
        </p:txBody>
      </p:sp>
      <p:sp>
        <p:nvSpPr>
          <p:cNvPr id="107523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dirty="0"/>
              <a:t>Method for </a:t>
            </a:r>
            <a:r>
              <a:rPr lang="en-US" altLang="en-US" b="1" i="1" dirty="0"/>
              <a:t>evaluating the goodness of a given network</a:t>
            </a:r>
          </a:p>
          <a:p>
            <a:pPr lvl="2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dirty="0"/>
              <a:t>Log-</a:t>
            </a:r>
            <a:r>
              <a:rPr lang="hu-HU" altLang="en-US" dirty="0" err="1"/>
              <a:t>likelihood</a:t>
            </a:r>
            <a:endParaRPr lang="en-US" altLang="en-US" dirty="0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dirty="0"/>
              <a:t>S</a:t>
            </a:r>
            <a:r>
              <a:rPr lang="en-US" altLang="en-US" b="1" i="1" dirty="0" err="1"/>
              <a:t>earching</a:t>
            </a:r>
            <a:r>
              <a:rPr lang="en-US" altLang="en-US" b="1" i="1" dirty="0"/>
              <a:t> </a:t>
            </a:r>
            <a:r>
              <a:rPr lang="hu-HU" altLang="en-US" b="1" i="1" dirty="0" err="1"/>
              <a:t>for</a:t>
            </a:r>
            <a:r>
              <a:rPr lang="hu-HU" altLang="en-US" b="1" i="1" dirty="0"/>
              <a:t> a </a:t>
            </a:r>
            <a:r>
              <a:rPr lang="hu-HU" altLang="en-US" b="1" i="1" dirty="0" err="1"/>
              <a:t>good</a:t>
            </a:r>
            <a:r>
              <a:rPr lang="hu-HU" altLang="en-US" b="1" i="1" dirty="0"/>
              <a:t> </a:t>
            </a:r>
            <a:r>
              <a:rPr lang="hu-HU" altLang="en-US" b="1" i="1" dirty="0" err="1"/>
              <a:t>network</a:t>
            </a:r>
            <a:r>
              <a:rPr lang="hu-HU" altLang="en-US" b="1" i="1" dirty="0"/>
              <a:t> (</a:t>
            </a:r>
            <a:r>
              <a:rPr lang="hu-HU" altLang="en-US" b="1" i="1" dirty="0" err="1"/>
              <a:t>structure</a:t>
            </a:r>
            <a:r>
              <a:rPr lang="hu-HU" altLang="en-US" b="1" i="1" dirty="0"/>
              <a:t>)</a:t>
            </a:r>
            <a:endParaRPr lang="en-US" altLang="en-US" b="1" i="1" dirty="0"/>
          </a:p>
          <a:p>
            <a:pPr lvl="2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800" dirty="0"/>
              <a:t>I.e. </a:t>
            </a:r>
            <a:r>
              <a:rPr lang="en-US" altLang="en-US" sz="2800" dirty="0"/>
              <a:t>searching through sets of edges because nodes are fixed</a:t>
            </a:r>
          </a:p>
          <a:p>
            <a:pPr>
              <a:buClr>
                <a:srgbClr val="000066"/>
              </a:buClr>
            </a:pPr>
            <a:endParaRPr lang="en-GB" altLang="en-US" dirty="0"/>
          </a:p>
        </p:txBody>
      </p:sp>
      <p:sp>
        <p:nvSpPr>
          <p:cNvPr id="10752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991E7B0-AA18-4118-8079-231D8F7F99B6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90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hu-HU" altLang="en-US" dirty="0" err="1"/>
              <a:t>Goodness</a:t>
            </a:r>
            <a:r>
              <a:rPr lang="hu-HU" altLang="en-US" dirty="0"/>
              <a:t> of </a:t>
            </a:r>
            <a:r>
              <a:rPr lang="hu-HU" altLang="en-US" dirty="0" err="1"/>
              <a:t>given</a:t>
            </a:r>
            <a:r>
              <a:rPr lang="hu-HU" altLang="en-US" dirty="0"/>
              <a:t> </a:t>
            </a:r>
            <a:r>
              <a:rPr lang="hu-HU" altLang="en-US" dirty="0" err="1"/>
              <a:t>network</a:t>
            </a:r>
            <a:endParaRPr lang="en-US" altLang="en-US" dirty="0"/>
          </a:p>
        </p:txBody>
      </p:sp>
      <p:sp>
        <p:nvSpPr>
          <p:cNvPr id="109571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400" dirty="0" err="1"/>
              <a:t>Maximizing</a:t>
            </a:r>
            <a:r>
              <a:rPr lang="hu-HU" altLang="en-US" sz="2400" dirty="0"/>
              <a:t> (log-)</a:t>
            </a:r>
            <a:r>
              <a:rPr lang="hu-HU" altLang="en-US" sz="2400" dirty="0" err="1"/>
              <a:t>likelihood</a:t>
            </a:r>
            <a:r>
              <a:rPr lang="hu-HU" altLang="en-US" sz="2400" dirty="0"/>
              <a:t> of </a:t>
            </a:r>
            <a:r>
              <a:rPr lang="hu-HU" altLang="en-US" sz="2400" dirty="0" err="1"/>
              <a:t>training</a:t>
            </a:r>
            <a:r>
              <a:rPr lang="hu-HU" altLang="en-US" sz="2400" dirty="0"/>
              <a:t> </a:t>
            </a:r>
            <a:r>
              <a:rPr lang="hu-HU" altLang="en-US" sz="2400" dirty="0" err="1"/>
              <a:t>data</a:t>
            </a:r>
            <a:endParaRPr lang="hu-HU" altLang="en-US" sz="2400" dirty="0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endParaRPr lang="hu-HU" altLang="en-US" sz="2400" dirty="0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400" dirty="0" err="1"/>
              <a:t>However</a:t>
            </a:r>
            <a:r>
              <a:rPr lang="hu-HU" altLang="en-US" sz="2400" dirty="0"/>
              <a:t>, addig more </a:t>
            </a:r>
            <a:r>
              <a:rPr lang="hu-HU" altLang="en-US" sz="2400" dirty="0" err="1"/>
              <a:t>edges</a:t>
            </a:r>
            <a:r>
              <a:rPr lang="hu-HU" altLang="en-US" sz="2400" dirty="0"/>
              <a:t> </a:t>
            </a:r>
            <a:r>
              <a:rPr lang="hu-HU" altLang="en-US" sz="2400" dirty="0" err="1"/>
              <a:t>improves</a:t>
            </a:r>
            <a:r>
              <a:rPr lang="hu-HU" altLang="en-US" sz="2400" dirty="0"/>
              <a:t> </a:t>
            </a:r>
            <a:r>
              <a:rPr lang="hu-HU" altLang="en-US" sz="2400" dirty="0" err="1"/>
              <a:t>this</a:t>
            </a:r>
            <a:r>
              <a:rPr lang="hu-HU" altLang="en-US" sz="2400" dirty="0"/>
              <a:t>, </a:t>
            </a:r>
            <a:r>
              <a:rPr lang="hu-HU" altLang="en-US" sz="2400" dirty="0" err="1"/>
              <a:t>as</a:t>
            </a:r>
            <a:r>
              <a:rPr lang="hu-HU" altLang="en-US" sz="2400" dirty="0"/>
              <a:t> it </a:t>
            </a:r>
            <a:r>
              <a:rPr lang="hu-HU" altLang="en-US" sz="2400" dirty="0" err="1"/>
              <a:t>fits</a:t>
            </a:r>
            <a:r>
              <a:rPr lang="hu-HU" altLang="en-US" sz="2400" dirty="0"/>
              <a:t> </a:t>
            </a:r>
            <a:r>
              <a:rPr lang="hu-HU" altLang="en-US" sz="2400" dirty="0" err="1"/>
              <a:t>the</a:t>
            </a:r>
            <a:r>
              <a:rPr lang="hu-HU" altLang="en-US" sz="2400" dirty="0"/>
              <a:t> </a:t>
            </a:r>
            <a:r>
              <a:rPr lang="hu-HU" altLang="en-US" sz="2400" dirty="0" err="1"/>
              <a:t>training</a:t>
            </a:r>
            <a:r>
              <a:rPr lang="hu-HU" altLang="en-US" sz="2400" dirty="0"/>
              <a:t> </a:t>
            </a:r>
            <a:r>
              <a:rPr lang="hu-HU" altLang="en-US" sz="2400" dirty="0" err="1"/>
              <a:t>data</a:t>
            </a:r>
            <a:r>
              <a:rPr lang="hu-HU" altLang="en-US" sz="2400" dirty="0"/>
              <a:t> more </a:t>
            </a:r>
            <a:r>
              <a:rPr lang="hu-HU" altLang="en-US" sz="2400" dirty="0" err="1"/>
              <a:t>closely</a:t>
            </a:r>
            <a:endParaRPr lang="hu-HU" altLang="en-US" sz="2400" dirty="0"/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000" dirty="0"/>
              <a:t>Overfitting has </a:t>
            </a:r>
            <a:r>
              <a:rPr lang="hu-HU" altLang="en-US" sz="2000" dirty="0" err="1"/>
              <a:t>to</a:t>
            </a:r>
            <a:r>
              <a:rPr lang="hu-HU" altLang="en-US" sz="2000" dirty="0"/>
              <a:t> be </a:t>
            </a:r>
            <a:r>
              <a:rPr lang="hu-HU" altLang="en-US" sz="2000" dirty="0" err="1"/>
              <a:t>avoided</a:t>
            </a:r>
            <a:r>
              <a:rPr lang="hu-HU" altLang="en-US" sz="2000" dirty="0"/>
              <a:t>!</a:t>
            </a:r>
          </a:p>
          <a:p>
            <a:endParaRPr lang="en-GB" altLang="en-US" sz="2400" dirty="0"/>
          </a:p>
        </p:txBody>
      </p:sp>
      <p:sp>
        <p:nvSpPr>
          <p:cNvPr id="109572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288C24-122D-4CB7-8535-A406C043295A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91</a:t>
            </a:fld>
            <a:endParaRPr lang="de-DE" altLang="en-US" sz="1400"/>
          </a:p>
        </p:txBody>
      </p:sp>
    </p:spTree>
    <p:extLst>
      <p:ext uri="{BB962C8B-B14F-4D97-AF65-F5344CB8AC3E}">
        <p14:creationId xmlns:p14="http://schemas.microsoft.com/office/powerpoint/2010/main" val="2015222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Avoiding overfitting</a:t>
            </a:r>
          </a:p>
        </p:txBody>
      </p:sp>
      <p:sp>
        <p:nvSpPr>
          <p:cNvPr id="109571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400" b="1" dirty="0"/>
              <a:t>C</a:t>
            </a:r>
            <a:r>
              <a:rPr lang="en-US" altLang="en-US" sz="2400" b="1" dirty="0"/>
              <a:t>ross-validation </a:t>
            </a:r>
            <a:r>
              <a:rPr lang="en-US" altLang="en-US" sz="2400" dirty="0"/>
              <a:t>or</a:t>
            </a:r>
            <a:endParaRPr lang="hu-HU" altLang="en-US" sz="2400" dirty="0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 </a:t>
            </a:r>
            <a:endParaRPr lang="hu-HU" altLang="en-US" sz="2400" dirty="0"/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400" b="1" dirty="0"/>
              <a:t>P</a:t>
            </a:r>
            <a:r>
              <a:rPr lang="en-US" altLang="en-US" sz="2400" b="1" dirty="0" err="1"/>
              <a:t>enalty</a:t>
            </a:r>
            <a:r>
              <a:rPr lang="en-US" altLang="en-US" sz="2400" b="1" dirty="0"/>
              <a:t> for complexity </a:t>
            </a:r>
            <a:r>
              <a:rPr lang="en-US" altLang="en-US" sz="2400" dirty="0"/>
              <a:t>of the network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AIC (</a:t>
            </a:r>
            <a:r>
              <a:rPr lang="en-US" altLang="en-US" sz="2400" dirty="0" err="1"/>
              <a:t>Akaike</a:t>
            </a:r>
            <a:r>
              <a:rPr lang="en-US" altLang="en-US" sz="2400" dirty="0"/>
              <a:t> Information Criterion) measure:</a:t>
            </a:r>
            <a:br>
              <a:rPr lang="en-US" altLang="en-US" sz="2400" dirty="0"/>
            </a:br>
            <a:r>
              <a:rPr lang="en-US" altLang="en-US" sz="2400" dirty="0"/>
              <a:t>				</a:t>
            </a:r>
            <a:r>
              <a:rPr lang="en-US" altLang="en-US" sz="2400" dirty="0" err="1"/>
              <a:t>AICscore</a:t>
            </a:r>
            <a:r>
              <a:rPr lang="en-US" altLang="en-US" sz="2400" dirty="0"/>
              <a:t> = - LL + K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MDL (Minimum Description Length) measure:</a:t>
            </a:r>
            <a:br>
              <a:rPr lang="en-US" altLang="en-US" sz="2400" dirty="0"/>
            </a:br>
            <a:r>
              <a:rPr lang="en-US" altLang="en-US" sz="2400" dirty="0"/>
              <a:t>				</a:t>
            </a:r>
            <a:r>
              <a:rPr lang="en-US" altLang="en-US" sz="2400" dirty="0" err="1"/>
              <a:t>MDLscore</a:t>
            </a:r>
            <a:r>
              <a:rPr lang="en-US" altLang="en-US" sz="2400" dirty="0"/>
              <a:t> = -LL + K/2 log N</a:t>
            </a:r>
          </a:p>
          <a:p>
            <a:pPr lvl="1">
              <a:buClr>
                <a:srgbClr val="000066"/>
              </a:buClr>
              <a:buSzPct val="60000"/>
              <a:buFontTx/>
              <a:buNone/>
            </a:pPr>
            <a:r>
              <a:rPr lang="en-US" altLang="en-US" sz="2400" dirty="0"/>
              <a:t>	LL: log-likelihood (log of probability of data), </a:t>
            </a:r>
            <a:br>
              <a:rPr lang="en-US" altLang="en-US" sz="2400" dirty="0"/>
            </a:br>
            <a:r>
              <a:rPr lang="en-US" altLang="en-US" sz="2400" dirty="0"/>
              <a:t>K: number of free parameters, </a:t>
            </a:r>
            <a:br>
              <a:rPr lang="en-US" altLang="en-US" sz="2400" dirty="0"/>
            </a:br>
            <a:r>
              <a:rPr lang="en-US" altLang="en-US" sz="2400" dirty="0"/>
              <a:t>N: #instances</a:t>
            </a:r>
          </a:p>
          <a:p>
            <a:endParaRPr lang="en-GB" altLang="en-US" sz="2400" dirty="0"/>
          </a:p>
        </p:txBody>
      </p:sp>
      <p:sp>
        <p:nvSpPr>
          <p:cNvPr id="109572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288C24-122D-4CB7-8535-A406C043295A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92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Searching for a good structure</a:t>
            </a:r>
          </a:p>
        </p:txBody>
      </p:sp>
      <p:sp>
        <p:nvSpPr>
          <p:cNvPr id="111619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/>
              <a:t>NP-hard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/>
              <a:t>(4 nodes: 453 dags; 10 nodes O(10E18) dags)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If ordering of nodes given: simpler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/>
              <a:t>Learning parent set per node, independently (score, also AIC and MDL decomposable)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/>
              <a:t>Can optimize node by adding or removing edges from other nodes </a:t>
            </a:r>
            <a:endParaRPr lang="en-US" altLang="en-US" b="1" i="1"/>
          </a:p>
          <a:p>
            <a:endParaRPr lang="en-US" altLang="en-US"/>
          </a:p>
        </p:txBody>
      </p:sp>
      <p:sp>
        <p:nvSpPr>
          <p:cNvPr id="11162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70586A-6762-4B61-811E-7ACCE7515E88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93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The K2 algorithm</a:t>
            </a:r>
          </a:p>
        </p:txBody>
      </p:sp>
      <p:sp>
        <p:nvSpPr>
          <p:cNvPr id="113667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Starts with given ordering of nodes (attributes)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Processes each node in turn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Greedily tries adding edges from previous nodes to current node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Moves to next node when current node can’t be optimized further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/>
              <a:t>Result depends on initial order</a:t>
            </a:r>
          </a:p>
          <a:p>
            <a:endParaRPr lang="en-GB" altLang="en-US"/>
          </a:p>
        </p:txBody>
      </p:sp>
      <p:sp>
        <p:nvSpPr>
          <p:cNvPr id="113668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FC210D-7B4B-4793-8C32-6D7100ACFD00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94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Oval 2"/>
          <p:cNvSpPr>
            <a:spLocks noChangeArrowheads="1"/>
          </p:cNvSpPr>
          <p:nvPr/>
        </p:nvSpPr>
        <p:spPr bwMode="auto">
          <a:xfrm>
            <a:off x="838200" y="838200"/>
            <a:ext cx="684213" cy="646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379907" name="Oval 3"/>
          <p:cNvSpPr>
            <a:spLocks noChangeArrowheads="1"/>
          </p:cNvSpPr>
          <p:nvPr/>
        </p:nvSpPr>
        <p:spPr bwMode="auto">
          <a:xfrm>
            <a:off x="2533650" y="1943100"/>
            <a:ext cx="684213" cy="646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379908" name="Oval 4"/>
          <p:cNvSpPr>
            <a:spLocks noChangeArrowheads="1"/>
          </p:cNvSpPr>
          <p:nvPr/>
        </p:nvSpPr>
        <p:spPr bwMode="auto">
          <a:xfrm>
            <a:off x="4229100" y="3048000"/>
            <a:ext cx="684213" cy="646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379909" name="Oval 5"/>
          <p:cNvSpPr>
            <a:spLocks noChangeArrowheads="1"/>
          </p:cNvSpPr>
          <p:nvPr/>
        </p:nvSpPr>
        <p:spPr bwMode="auto">
          <a:xfrm>
            <a:off x="5924550" y="4152900"/>
            <a:ext cx="684213" cy="646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379910" name="Oval 6"/>
          <p:cNvSpPr>
            <a:spLocks noChangeArrowheads="1"/>
          </p:cNvSpPr>
          <p:nvPr/>
        </p:nvSpPr>
        <p:spPr bwMode="auto">
          <a:xfrm>
            <a:off x="7620000" y="5257800"/>
            <a:ext cx="684213" cy="646113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379911" name="Line 7"/>
          <p:cNvSpPr>
            <a:spLocks noChangeShapeType="1"/>
          </p:cNvSpPr>
          <p:nvPr/>
        </p:nvSpPr>
        <p:spPr bwMode="auto">
          <a:xfrm>
            <a:off x="1524000" y="1371600"/>
            <a:ext cx="10668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hu-HU"/>
          </a:p>
        </p:txBody>
      </p:sp>
      <p:sp>
        <p:nvSpPr>
          <p:cNvPr id="379912" name="Line 8"/>
          <p:cNvSpPr>
            <a:spLocks noChangeShapeType="1"/>
          </p:cNvSpPr>
          <p:nvPr/>
        </p:nvSpPr>
        <p:spPr bwMode="auto">
          <a:xfrm>
            <a:off x="3200400" y="2514600"/>
            <a:ext cx="10668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hu-HU"/>
          </a:p>
        </p:txBody>
      </p:sp>
      <p:sp>
        <p:nvSpPr>
          <p:cNvPr id="379913" name="Line 9"/>
          <p:cNvSpPr>
            <a:spLocks noChangeShapeType="1"/>
          </p:cNvSpPr>
          <p:nvPr/>
        </p:nvSpPr>
        <p:spPr bwMode="auto">
          <a:xfrm>
            <a:off x="6629400" y="4648200"/>
            <a:ext cx="10668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hu-HU"/>
          </a:p>
        </p:txBody>
      </p:sp>
      <p:sp>
        <p:nvSpPr>
          <p:cNvPr id="379914" name="Freeform 10"/>
          <p:cNvSpPr>
            <a:spLocks/>
          </p:cNvSpPr>
          <p:nvPr/>
        </p:nvSpPr>
        <p:spPr bwMode="auto">
          <a:xfrm>
            <a:off x="1066800" y="1447800"/>
            <a:ext cx="3200400" cy="23622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379915" name="Freeform 11"/>
          <p:cNvSpPr>
            <a:spLocks/>
          </p:cNvSpPr>
          <p:nvPr/>
        </p:nvSpPr>
        <p:spPr bwMode="auto">
          <a:xfrm>
            <a:off x="2819400" y="2590800"/>
            <a:ext cx="3124200" cy="23622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379916" name="Freeform 12"/>
          <p:cNvSpPr>
            <a:spLocks/>
          </p:cNvSpPr>
          <p:nvPr/>
        </p:nvSpPr>
        <p:spPr bwMode="auto">
          <a:xfrm>
            <a:off x="1066800" y="1295400"/>
            <a:ext cx="6705600" cy="49530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379917" name="Freeform 13"/>
          <p:cNvSpPr>
            <a:spLocks/>
          </p:cNvSpPr>
          <p:nvPr/>
        </p:nvSpPr>
        <p:spPr bwMode="auto">
          <a:xfrm>
            <a:off x="1295400" y="1371600"/>
            <a:ext cx="4953000" cy="37338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379918" name="Line 14"/>
          <p:cNvSpPr>
            <a:spLocks noChangeShapeType="1"/>
          </p:cNvSpPr>
          <p:nvPr/>
        </p:nvSpPr>
        <p:spPr bwMode="auto">
          <a:xfrm>
            <a:off x="4876800" y="3581400"/>
            <a:ext cx="1066800" cy="685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hu-HU"/>
          </a:p>
        </p:txBody>
      </p:sp>
      <p:sp>
        <p:nvSpPr>
          <p:cNvPr id="379919" name="Freeform 15"/>
          <p:cNvSpPr>
            <a:spLocks/>
          </p:cNvSpPr>
          <p:nvPr/>
        </p:nvSpPr>
        <p:spPr bwMode="auto">
          <a:xfrm>
            <a:off x="4572000" y="3352800"/>
            <a:ext cx="3124200" cy="23622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379920" name="Freeform 16"/>
          <p:cNvSpPr>
            <a:spLocks/>
          </p:cNvSpPr>
          <p:nvPr/>
        </p:nvSpPr>
        <p:spPr bwMode="auto">
          <a:xfrm>
            <a:off x="2743200" y="2133600"/>
            <a:ext cx="4953000" cy="3733800"/>
          </a:xfrm>
          <a:custGeom>
            <a:avLst/>
            <a:gdLst>
              <a:gd name="T0" fmla="*/ 0 w 1008"/>
              <a:gd name="T1" fmla="*/ 0 h 736"/>
              <a:gd name="T2" fmla="*/ 2147483646 w 1008"/>
              <a:gd name="T3" fmla="*/ 2147483646 h 736"/>
              <a:gd name="T4" fmla="*/ 2147483646 w 1008"/>
              <a:gd name="T5" fmla="*/ 2147483646 h 736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8" h="736">
                <a:moveTo>
                  <a:pt x="0" y="0"/>
                </a:moveTo>
                <a:cubicBezTo>
                  <a:pt x="108" y="256"/>
                  <a:pt x="216" y="512"/>
                  <a:pt x="384" y="624"/>
                </a:cubicBezTo>
                <a:cubicBezTo>
                  <a:pt x="552" y="736"/>
                  <a:pt x="904" y="664"/>
                  <a:pt x="1008" y="672"/>
                </a:cubicBezTo>
              </a:path>
            </a:pathLst>
          </a:custGeom>
          <a:noFill/>
          <a:ln w="76200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15729" name="Rectangle 17"/>
          <p:cNvSpPr>
            <a:spLocks noGrp="1" noChangeArrowheads="1"/>
          </p:cNvSpPr>
          <p:nvPr>
            <p:ph type="title" idx="4294967295"/>
          </p:nvPr>
        </p:nvSpPr>
        <p:spPr>
          <a:xfrm>
            <a:off x="2590800" y="152400"/>
            <a:ext cx="6096000" cy="1143000"/>
          </a:xfrm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The K2 algorithm</a:t>
            </a:r>
          </a:p>
        </p:txBody>
      </p:sp>
      <p:sp>
        <p:nvSpPr>
          <p:cNvPr id="11573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7340179-D503-44AE-BA84-0D53B4F8347A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95</a:t>
            </a:fld>
            <a:endParaRPr lang="de-DE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9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7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9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79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79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799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79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3799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7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79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4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79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79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3799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7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6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79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66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799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7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799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379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78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3799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9906" grpId="0" animBg="1"/>
      <p:bldP spid="379907" grpId="0" animBg="1"/>
      <p:bldP spid="379908" grpId="0" animBg="1"/>
      <p:bldP spid="379909" grpId="0" animBg="1"/>
      <p:bldP spid="379910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en-US" altLang="en-US"/>
              <a:t>Other algorithms</a:t>
            </a:r>
          </a:p>
        </p:txBody>
      </p:sp>
      <p:sp>
        <p:nvSpPr>
          <p:cNvPr id="117763" name="Tartalom helye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Extending K2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no preset order of nodes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greedily adding or deleting edges between any pair of nodes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hu-HU" altLang="en-US" sz="2400" dirty="0"/>
              <a:t>f</a:t>
            </a:r>
            <a:r>
              <a:rPr lang="en-US" altLang="en-US" sz="2400" dirty="0" err="1"/>
              <a:t>urther</a:t>
            </a:r>
            <a:r>
              <a:rPr lang="en-US" altLang="en-US" sz="2400" dirty="0"/>
              <a:t> step: considering inverting the direction of edges</a:t>
            </a:r>
          </a:p>
          <a:p>
            <a:pPr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TAN (Tree Augmented Naïve Bayes): 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Starts with naïve Bayes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Considers adding second parent to each node (apart from class node)</a:t>
            </a:r>
          </a:p>
          <a:p>
            <a:pPr lvl="1">
              <a:buClr>
                <a:srgbClr val="000066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 dirty="0"/>
              <a:t>Efficient algorithm exists</a:t>
            </a:r>
          </a:p>
          <a:p>
            <a:endParaRPr lang="en-GB" altLang="en-US" sz="2400" dirty="0"/>
          </a:p>
        </p:txBody>
      </p:sp>
      <p:sp>
        <p:nvSpPr>
          <p:cNvPr id="117764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E71B7A-1756-4992-AF39-0890B0E8711C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96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TAN - Example</a:t>
            </a:r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>
              <a:buClr>
                <a:srgbClr val="000066"/>
              </a:buClr>
            </a:pPr>
            <a:r>
              <a:rPr lang="de-DE" altLang="en-US" b="1" i="1"/>
              <a:t>One-dependence estimator</a:t>
            </a:r>
          </a:p>
        </p:txBody>
      </p:sp>
      <p:pic>
        <p:nvPicPr>
          <p:cNvPr id="11981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514600"/>
            <a:ext cx="7591425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3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CEE26A-C4F1-42D2-BCBF-D09EB6E12A02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97</a:t>
            </a:fld>
            <a:endParaRPr lang="de-DE" altLang="en-US" sz="14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de-DE" altLang="en-US"/>
              <a:t>TAN – Special case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81000" y="1752600"/>
            <a:ext cx="8534400" cy="5105400"/>
          </a:xfrm>
        </p:spPr>
        <p:txBody>
          <a:bodyPr/>
          <a:lstStyle/>
          <a:p>
            <a:pPr>
              <a:lnSpc>
                <a:spcPct val="80000"/>
              </a:lnSpc>
              <a:buClr>
                <a:srgbClr val="000066"/>
              </a:buClr>
            </a:pPr>
            <a:r>
              <a:rPr lang="en-US" altLang="en-US" sz="2400" b="1" i="1"/>
              <a:t>Superparent one-dependence estimator</a:t>
            </a:r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  <a:p>
            <a:pPr>
              <a:lnSpc>
                <a:spcPct val="80000"/>
              </a:lnSpc>
              <a:buClr>
                <a:srgbClr val="000066"/>
              </a:buClr>
            </a:pPr>
            <a:endParaRPr lang="en-US" altLang="en-US" sz="2400" b="1" i="1"/>
          </a:p>
        </p:txBody>
      </p:sp>
      <p:sp>
        <p:nvSpPr>
          <p:cNvPr id="120836" name="Oval 4"/>
          <p:cNvSpPr>
            <a:spLocks noChangeArrowheads="1"/>
          </p:cNvSpPr>
          <p:nvPr/>
        </p:nvSpPr>
        <p:spPr bwMode="auto">
          <a:xfrm>
            <a:off x="2058988" y="2249488"/>
            <a:ext cx="684212" cy="64611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A</a:t>
            </a:r>
          </a:p>
        </p:txBody>
      </p:sp>
      <p:sp>
        <p:nvSpPr>
          <p:cNvPr id="120837" name="Oval 5"/>
          <p:cNvSpPr>
            <a:spLocks noChangeArrowheads="1"/>
          </p:cNvSpPr>
          <p:nvPr/>
        </p:nvSpPr>
        <p:spPr bwMode="auto">
          <a:xfrm>
            <a:off x="687388" y="3544888"/>
            <a:ext cx="684212" cy="64611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B</a:t>
            </a:r>
          </a:p>
        </p:txBody>
      </p:sp>
      <p:sp>
        <p:nvSpPr>
          <p:cNvPr id="120838" name="Oval 6"/>
          <p:cNvSpPr>
            <a:spLocks noChangeArrowheads="1"/>
          </p:cNvSpPr>
          <p:nvPr/>
        </p:nvSpPr>
        <p:spPr bwMode="auto">
          <a:xfrm>
            <a:off x="3125788" y="5068888"/>
            <a:ext cx="684212" cy="64611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C</a:t>
            </a:r>
          </a:p>
        </p:txBody>
      </p:sp>
      <p:sp>
        <p:nvSpPr>
          <p:cNvPr id="120839" name="Oval 7"/>
          <p:cNvSpPr>
            <a:spLocks noChangeArrowheads="1"/>
          </p:cNvSpPr>
          <p:nvPr/>
        </p:nvSpPr>
        <p:spPr bwMode="auto">
          <a:xfrm>
            <a:off x="5259388" y="4992688"/>
            <a:ext cx="684212" cy="64611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D</a:t>
            </a:r>
          </a:p>
        </p:txBody>
      </p:sp>
      <p:sp>
        <p:nvSpPr>
          <p:cNvPr id="120840" name="Oval 8"/>
          <p:cNvSpPr>
            <a:spLocks noChangeArrowheads="1"/>
          </p:cNvSpPr>
          <p:nvPr/>
        </p:nvSpPr>
        <p:spPr bwMode="auto">
          <a:xfrm>
            <a:off x="7392988" y="4992688"/>
            <a:ext cx="684212" cy="646112"/>
          </a:xfrm>
          <a:prstGeom prst="ellips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de-DE" altLang="en-US" sz="1800">
                <a:solidFill>
                  <a:schemeClr val="tx1"/>
                </a:solidFill>
              </a:rPr>
              <a:t>E</a:t>
            </a:r>
          </a:p>
        </p:txBody>
      </p:sp>
      <p:sp>
        <p:nvSpPr>
          <p:cNvPr id="120841" name="Line 9"/>
          <p:cNvSpPr>
            <a:spLocks noChangeShapeType="1"/>
          </p:cNvSpPr>
          <p:nvPr/>
        </p:nvSpPr>
        <p:spPr bwMode="auto">
          <a:xfrm flipH="1">
            <a:off x="1296988" y="2859088"/>
            <a:ext cx="914400" cy="762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2" name="Line 10"/>
          <p:cNvSpPr>
            <a:spLocks noChangeShapeType="1"/>
          </p:cNvSpPr>
          <p:nvPr/>
        </p:nvSpPr>
        <p:spPr bwMode="auto">
          <a:xfrm>
            <a:off x="2592388" y="2935288"/>
            <a:ext cx="838200" cy="2133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3" name="Line 11"/>
          <p:cNvSpPr>
            <a:spLocks noChangeShapeType="1"/>
          </p:cNvSpPr>
          <p:nvPr/>
        </p:nvSpPr>
        <p:spPr bwMode="auto">
          <a:xfrm>
            <a:off x="2744788" y="2554288"/>
            <a:ext cx="4724400" cy="2438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4" name="Line 12"/>
          <p:cNvSpPr>
            <a:spLocks noChangeShapeType="1"/>
          </p:cNvSpPr>
          <p:nvPr/>
        </p:nvSpPr>
        <p:spPr bwMode="auto">
          <a:xfrm>
            <a:off x="2668588" y="2782888"/>
            <a:ext cx="2667000" cy="2286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5" name="Line 13"/>
          <p:cNvSpPr>
            <a:spLocks noChangeShapeType="1"/>
          </p:cNvSpPr>
          <p:nvPr/>
        </p:nvSpPr>
        <p:spPr bwMode="auto">
          <a:xfrm>
            <a:off x="1220788" y="4154488"/>
            <a:ext cx="1905000" cy="10668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6" name="Line 14"/>
          <p:cNvSpPr>
            <a:spLocks noChangeShapeType="1"/>
          </p:cNvSpPr>
          <p:nvPr/>
        </p:nvSpPr>
        <p:spPr bwMode="auto">
          <a:xfrm>
            <a:off x="1373188" y="3925888"/>
            <a:ext cx="3810000" cy="1371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7" name="Line 15"/>
          <p:cNvSpPr>
            <a:spLocks noChangeShapeType="1"/>
          </p:cNvSpPr>
          <p:nvPr/>
        </p:nvSpPr>
        <p:spPr bwMode="auto">
          <a:xfrm>
            <a:off x="1373188" y="3849688"/>
            <a:ext cx="5943600" cy="1371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hu-HU"/>
          </a:p>
        </p:txBody>
      </p:sp>
      <p:sp>
        <p:nvSpPr>
          <p:cNvPr id="120848" name="Oval 16"/>
          <p:cNvSpPr>
            <a:spLocks noChangeArrowheads="1"/>
          </p:cNvSpPr>
          <p:nvPr/>
        </p:nvSpPr>
        <p:spPr bwMode="auto">
          <a:xfrm>
            <a:off x="0" y="3352800"/>
            <a:ext cx="2057400" cy="9906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GB" altLang="en-US" sz="1800">
              <a:solidFill>
                <a:schemeClr val="tx1"/>
              </a:solidFill>
            </a:endParaRPr>
          </a:p>
        </p:txBody>
      </p:sp>
      <p:sp>
        <p:nvSpPr>
          <p:cNvPr id="120849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E07F63-1C2B-4ADB-BBB2-E3238CEE4CB6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98</a:t>
            </a:fld>
            <a:endParaRPr lang="de-DE" altLang="en-US" sz="14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152400"/>
            <a:ext cx="8093075" cy="1069975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defTabSz="449263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hu-HU" altLang="en-US" sz="4000"/>
              <a:t>(</a:t>
            </a:r>
            <a:r>
              <a:rPr lang="en-US" altLang="en-US" sz="4000"/>
              <a:t>Data structures for fast learning</a:t>
            </a:r>
            <a:r>
              <a:rPr lang="hu-HU" altLang="en-US" sz="4000"/>
              <a:t>)</a:t>
            </a:r>
            <a:endParaRPr lang="en-US" altLang="en-US" sz="4000"/>
          </a:p>
        </p:txBody>
      </p:sp>
      <p:sp>
        <p:nvSpPr>
          <p:cNvPr id="121859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79388" y="1600200"/>
            <a:ext cx="8820150" cy="5059363"/>
          </a:xfr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400"/>
              <a:t>Learning Bayes nets involves a lot of counting for computing conditional probabilities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400"/>
              <a:t>Naïve strategy for storing counts: hash table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300"/>
              <a:t>Runs into memory problems very quickly</a:t>
            </a:r>
          </a:p>
          <a:p>
            <a:pPr marL="258763" indent="-258763" defTabSz="449263">
              <a:buClr>
                <a:srgbClr val="000066"/>
              </a:buClr>
              <a:buSzPct val="40000"/>
              <a:buFont typeface="Wingdings" panose="05000000000000000000" pitchFamily="2" charset="2"/>
              <a:buChar char="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400"/>
              <a:t>More sophisticated strategy: </a:t>
            </a:r>
            <a:r>
              <a:rPr lang="en-US" altLang="en-US" sz="2400" i="1"/>
              <a:t>all-dimensions (AD) tree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300"/>
              <a:t>Analogous to </a:t>
            </a:r>
            <a:r>
              <a:rPr lang="en-US" altLang="en-US" sz="2300" i="1"/>
              <a:t>k</a:t>
            </a:r>
            <a:r>
              <a:rPr lang="en-US" altLang="en-US" sz="2300"/>
              <a:t>D-tree for numeric data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300"/>
              <a:t>Counts in tree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300"/>
              <a:t>Redundancy is eliminated</a:t>
            </a:r>
          </a:p>
          <a:p>
            <a:pPr marL="847725" lvl="1" indent="-276225" defTabSz="449263">
              <a:buClr>
                <a:srgbClr val="000066"/>
              </a:buClr>
              <a:buSzPct val="60000"/>
              <a:buFont typeface="Symbol" panose="05050102010706020507" pitchFamily="18" charset="2"/>
              <a:buChar char=""/>
              <a:tabLst>
                <a:tab pos="715963" algn="l"/>
                <a:tab pos="1630363" algn="l"/>
                <a:tab pos="2544763" algn="l"/>
                <a:tab pos="3459163" algn="l"/>
                <a:tab pos="4373563" algn="l"/>
                <a:tab pos="5287963" algn="l"/>
                <a:tab pos="6202363" algn="l"/>
                <a:tab pos="7116763" algn="l"/>
                <a:tab pos="8031163" algn="l"/>
                <a:tab pos="8945563" algn="l"/>
                <a:tab pos="9859963" algn="l"/>
              </a:tabLst>
            </a:pPr>
            <a:r>
              <a:rPr lang="en-US" altLang="en-US" sz="2300"/>
              <a:t>Only makes sense to use it for large datasets</a:t>
            </a:r>
          </a:p>
        </p:txBody>
      </p:sp>
      <p:sp>
        <p:nvSpPr>
          <p:cNvPr id="121860" name="Dia számának helye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D1AD73-9847-4E84-BB9F-A6BAF8077FD8}" type="slidenum">
              <a:rPr lang="de-DE" altLang="en-US" sz="1400" smtClean="0"/>
              <a:pPr>
                <a:spcBef>
                  <a:spcPct val="0"/>
                </a:spcBef>
                <a:buFontTx/>
                <a:buNone/>
              </a:pPr>
              <a:t>99</a:t>
            </a:fld>
            <a:endParaRPr lang="de-DE" altLang="en-US" sz="1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-té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12506</TotalTime>
  <Words>5178</Words>
  <Application>Microsoft Office PowerPoint</Application>
  <PresentationFormat>On-screen Show (4:3)</PresentationFormat>
  <Paragraphs>950</Paragraphs>
  <Slides>130</Slides>
  <Notes>33</Notes>
  <HiddenSlides>0</HiddenSlides>
  <MMClips>1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4</vt:i4>
      </vt:variant>
      <vt:variant>
        <vt:lpstr>Slide Titles</vt:lpstr>
      </vt:variant>
      <vt:variant>
        <vt:i4>130</vt:i4>
      </vt:variant>
    </vt:vector>
  </HeadingPairs>
  <TitlesOfParts>
    <vt:vector size="144" baseType="lpstr">
      <vt:lpstr>Arial</vt:lpstr>
      <vt:lpstr>Courier</vt:lpstr>
      <vt:lpstr>Courier New</vt:lpstr>
      <vt:lpstr>Monotype Sorts</vt:lpstr>
      <vt:lpstr>OpenSymbol</vt:lpstr>
      <vt:lpstr>Symbol</vt:lpstr>
      <vt:lpstr>Times New Roman</vt:lpstr>
      <vt:lpstr>Utopia</vt:lpstr>
      <vt:lpstr>Wingdings</vt:lpstr>
      <vt:lpstr>Standarddesign</vt:lpstr>
      <vt:lpstr>Equation</vt:lpstr>
      <vt:lpstr>Document</vt:lpstr>
      <vt:lpstr>Visio</vt:lpstr>
      <vt:lpstr>OpenOffice.org</vt:lpstr>
      <vt:lpstr>DM &amp; ML Industrial Strength Algorithms</vt:lpstr>
      <vt:lpstr>Industrial-strength algorithms</vt:lpstr>
      <vt:lpstr>Underfitting, overfitting</vt:lpstr>
      <vt:lpstr>Underfitting, overfitting</vt:lpstr>
      <vt:lpstr>Bias, variance</vt:lpstr>
      <vt:lpstr> Decision trees, C4.5</vt:lpstr>
      <vt:lpstr>Decision trees</vt:lpstr>
      <vt:lpstr>Numeric attributes</vt:lpstr>
      <vt:lpstr>Numeric attributes: An example</vt:lpstr>
      <vt:lpstr>(Numeric attributes:  efficient execution)</vt:lpstr>
      <vt:lpstr>Numeric attributes: Notes on binary splits</vt:lpstr>
      <vt:lpstr>Missing values</vt:lpstr>
      <vt:lpstr>Tree overfitting</vt:lpstr>
      <vt:lpstr>Pruning</vt:lpstr>
      <vt:lpstr>Prepruning</vt:lpstr>
      <vt:lpstr>Postpruning</vt:lpstr>
      <vt:lpstr>Postpruning in C4.5: pruning operations, pruning strategy</vt:lpstr>
      <vt:lpstr>Pruning operation: Subtree replacement</vt:lpstr>
      <vt:lpstr>Pruning operation: Subtree raising</vt:lpstr>
      <vt:lpstr>Postpruning Example</vt:lpstr>
      <vt:lpstr>Pruning strategy: Estimating error rates</vt:lpstr>
      <vt:lpstr>C4.5’s method</vt:lpstr>
      <vt:lpstr>Example</vt:lpstr>
      <vt:lpstr>C4.5: choices and options</vt:lpstr>
      <vt:lpstr>CART (Classification and Regression Trees)</vt:lpstr>
      <vt:lpstr>GINI Impurity</vt:lpstr>
      <vt:lpstr>Cost-complexity pruning</vt:lpstr>
      <vt:lpstr>(Comparison of Classification Tree Methods)</vt:lpstr>
      <vt:lpstr>Discussion</vt:lpstr>
      <vt:lpstr> Regularized linear regression</vt:lpstr>
      <vt:lpstr>Regularization</vt:lpstr>
      <vt:lpstr>Ridge Regression</vt:lpstr>
      <vt:lpstr>Ridge Regression 2</vt:lpstr>
      <vt:lpstr>Multicollinearity</vt:lpstr>
      <vt:lpstr>Lasso regression</vt:lpstr>
      <vt:lpstr>Ridge vs Lasso</vt:lpstr>
      <vt:lpstr> Instance Based Learning, (Nearest Neighbour)</vt:lpstr>
      <vt:lpstr>Problem 0: Different Attribute Domains</vt:lpstr>
      <vt:lpstr>Problem 1: slow predictions  (+ storage place)</vt:lpstr>
      <vt:lpstr>Problem 2: noisy data</vt:lpstr>
      <vt:lpstr>Problem 3: All attributes equally important?</vt:lpstr>
      <vt:lpstr>Problem 4: Black box</vt:lpstr>
      <vt:lpstr>Discussion</vt:lpstr>
      <vt:lpstr> Numeric prediction with  local linear models</vt:lpstr>
      <vt:lpstr>Numeric prediction</vt:lpstr>
      <vt:lpstr>Regression trees</vt:lpstr>
      <vt:lpstr>Regression tree for the CPU data</vt:lpstr>
      <vt:lpstr>Building the tree</vt:lpstr>
      <vt:lpstr>Model tree for the CPU data</vt:lpstr>
      <vt:lpstr>Linear Regression Functions</vt:lpstr>
      <vt:lpstr>PowerPoint Presentation</vt:lpstr>
      <vt:lpstr>Building model trees</vt:lpstr>
      <vt:lpstr>Smoothing</vt:lpstr>
      <vt:lpstr>Pruning</vt:lpstr>
      <vt:lpstr>Nominal attributes</vt:lpstr>
      <vt:lpstr> Support Vector Machine (SVM)</vt:lpstr>
      <vt:lpstr>Support vector machines</vt:lpstr>
      <vt:lpstr>Many linear decision boundaries</vt:lpstr>
      <vt:lpstr>Maximum Margin Hyperplane</vt:lpstr>
      <vt:lpstr>Support Vectors</vt:lpstr>
      <vt:lpstr>Finding the Maximum Margin Hyperplane</vt:lpstr>
      <vt:lpstr>Margin width 1</vt:lpstr>
      <vt:lpstr>Margin width 2</vt:lpstr>
      <vt:lpstr>Maximum Margin</vt:lpstr>
      <vt:lpstr>Lagrangian optimization</vt:lpstr>
      <vt:lpstr>Lagrangian optimization</vt:lpstr>
      <vt:lpstr>Decision Rule transformed</vt:lpstr>
      <vt:lpstr>Nonlinear SVMs</vt:lpstr>
      <vt:lpstr>Kernel trick</vt:lpstr>
      <vt:lpstr>Kernel Functions</vt:lpstr>
      <vt:lpstr>Noise</vt:lpstr>
      <vt:lpstr>Advantages</vt:lpstr>
      <vt:lpstr>Disadvantages</vt:lpstr>
      <vt:lpstr>Sparse data</vt:lpstr>
      <vt:lpstr>Applications</vt:lpstr>
      <vt:lpstr>Support vector regression</vt:lpstr>
      <vt:lpstr>History …</vt:lpstr>
      <vt:lpstr> Bayesian Networks</vt:lpstr>
      <vt:lpstr>From naïve Bayes to Bayesian Networks</vt:lpstr>
      <vt:lpstr>PowerPoint Presentation</vt:lpstr>
      <vt:lpstr>Bayesian networks</vt:lpstr>
      <vt:lpstr>PowerPoint Presentation</vt:lpstr>
      <vt:lpstr>Causality – be cautious!</vt:lpstr>
      <vt:lpstr>(d-separation)</vt:lpstr>
      <vt:lpstr>Prediction: Computing  the class probabilities</vt:lpstr>
      <vt:lpstr>Why can we do this? (Part I)</vt:lpstr>
      <vt:lpstr>Why can we do this? (Part II)</vt:lpstr>
      <vt:lpstr>Learning Bayesian Networks</vt:lpstr>
      <vt:lpstr>Known structure, full observability</vt:lpstr>
      <vt:lpstr>Unknown structure, full observability</vt:lpstr>
      <vt:lpstr>Goodness of given network</vt:lpstr>
      <vt:lpstr>Avoiding overfitting</vt:lpstr>
      <vt:lpstr>Searching for a good structure</vt:lpstr>
      <vt:lpstr>The K2 algorithm</vt:lpstr>
      <vt:lpstr>The K2 algorithm</vt:lpstr>
      <vt:lpstr>Other algorithms</vt:lpstr>
      <vt:lpstr>TAN - Example</vt:lpstr>
      <vt:lpstr>TAN – Special case</vt:lpstr>
      <vt:lpstr>(Data structures for fast learning)</vt:lpstr>
      <vt:lpstr>(AD tree example)</vt:lpstr>
      <vt:lpstr> Clustering</vt:lpstr>
      <vt:lpstr>K-Means</vt:lpstr>
      <vt:lpstr>K-Means</vt:lpstr>
      <vt:lpstr>K-Means Number of Clusters/1</vt:lpstr>
      <vt:lpstr>K-Means Number of Clusters/1  Recursive k-means</vt:lpstr>
      <vt:lpstr>K-Means Scaling</vt:lpstr>
      <vt:lpstr>Mean-Shift</vt:lpstr>
      <vt:lpstr>Mean-Shift/2</vt:lpstr>
      <vt:lpstr>Mean-shift/3</vt:lpstr>
      <vt:lpstr>Density-based clustering</vt:lpstr>
      <vt:lpstr>DBSCAN: Density-Based Spatial Clustering of Applications with Noise</vt:lpstr>
      <vt:lpstr>DBSCAN / 2</vt:lpstr>
      <vt:lpstr>DBSCAN / 3</vt:lpstr>
      <vt:lpstr>Probability-based clustering</vt:lpstr>
      <vt:lpstr>Gaussian Mixture Model (GMM)</vt:lpstr>
      <vt:lpstr>Expectation–Maximization (EM) Clustering using GMM</vt:lpstr>
      <vt:lpstr>EM Clustering using GMM</vt:lpstr>
      <vt:lpstr>Hierarchical clustering</vt:lpstr>
      <vt:lpstr>Agglomerative clustering (bottom-up)</vt:lpstr>
      <vt:lpstr>Example hierarchical clustering</vt:lpstr>
      <vt:lpstr>Distance measures</vt:lpstr>
      <vt:lpstr>Python, sci-kit learn, clustering methods overview  (http://scikit-learn.org/stable/modules/clustering.html)</vt:lpstr>
      <vt:lpstr>Clustering …</vt:lpstr>
      <vt:lpstr> Combining clustering and classification</vt:lpstr>
      <vt:lpstr>Semisupervised learning</vt:lpstr>
      <vt:lpstr>Labelling data is expensive! Crowdsourcing  (Appen, Amazon Mechanical Turk, Figure Eight,…)</vt:lpstr>
      <vt:lpstr>Clustering + classification</vt:lpstr>
      <vt:lpstr>Summary/concepts/questions</vt:lpstr>
      <vt:lpstr>Summary/concepts/questions 2</vt:lpstr>
      <vt:lpstr>Summary/concepts/questions 3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Architektúra</dc:title>
  <dc:creator>disy</dc:creator>
  <cp:lastModifiedBy>Lukács Gergely István</cp:lastModifiedBy>
  <cp:revision>511</cp:revision>
  <dcterms:created xsi:type="dcterms:W3CDTF">2011-04-29T11:29:24Z</dcterms:created>
  <dcterms:modified xsi:type="dcterms:W3CDTF">2021-10-19T07:56:06Z</dcterms:modified>
</cp:coreProperties>
</file>